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sldIdLst>
    <p:sldId id="268" r:id="rId3"/>
    <p:sldId id="269" r:id="rId4"/>
    <p:sldId id="271" r:id="rId5"/>
    <p:sldId id="263" r:id="rId6"/>
    <p:sldId id="298" r:id="rId7"/>
    <p:sldId id="267" r:id="rId8"/>
    <p:sldId id="273" r:id="rId9"/>
    <p:sldId id="266" r:id="rId10"/>
    <p:sldId id="306" r:id="rId11"/>
    <p:sldId id="307" r:id="rId12"/>
    <p:sldId id="304" r:id="rId13"/>
    <p:sldId id="305" r:id="rId14"/>
    <p:sldId id="311" r:id="rId15"/>
    <p:sldId id="316" r:id="rId16"/>
    <p:sldId id="315" r:id="rId17"/>
    <p:sldId id="317" r:id="rId18"/>
    <p:sldId id="313" r:id="rId19"/>
    <p:sldId id="314" r:id="rId20"/>
    <p:sldId id="318" r:id="rId21"/>
    <p:sldId id="276" r:id="rId22"/>
    <p:sldId id="257" r:id="rId23"/>
    <p:sldId id="294" r:id="rId24"/>
    <p:sldId id="264" r:id="rId25"/>
    <p:sldId id="291" r:id="rId26"/>
    <p:sldId id="290" r:id="rId2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1BF"/>
    <a:srgbClr val="14ADAF"/>
    <a:srgbClr val="31CFA9"/>
    <a:srgbClr val="00CC99"/>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5" autoAdjust="0"/>
    <p:restoredTop sz="52610" autoAdjust="0"/>
  </p:normalViewPr>
  <p:slideViewPr>
    <p:cSldViewPr snapToGrid="0">
      <p:cViewPr varScale="1">
        <p:scale>
          <a:sx n="59" d="100"/>
          <a:sy n="59" d="100"/>
        </p:scale>
        <p:origin x="229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4" d="100"/>
          <a:sy n="74" d="100"/>
        </p:scale>
        <p:origin x="229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30"/>
      <c:depthPercent val="2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1.9479296241053573E-2"/>
          <c:y val="0"/>
          <c:w val="0.9805207037589464"/>
          <c:h val="0.89616512500275614"/>
        </c:manualLayout>
      </c:layout>
      <c:bar3DChart>
        <c:barDir val="col"/>
        <c:grouping val="standard"/>
        <c:varyColors val="0"/>
        <c:ser>
          <c:idx val="0"/>
          <c:order val="0"/>
          <c:tx>
            <c:strRef>
              <c:f>Sheet1!$B$1</c:f>
              <c:strCache>
                <c:ptCount val="1"/>
                <c:pt idx="0">
                  <c:v>2017</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5128645676692295E-17"/>
                  <c:y val="0.1022684460430412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504167757197962E-3"/>
                  <c:y val="0.109573335046115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0514582706769179E-17"/>
                  <c:y val="0.1193131870502148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102916541353836E-16"/>
                  <c:y val="7.79188160327933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853750981478165E-2"/>
                  <c:y val="7.304889003074380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Within Limit</c:v>
                </c:pt>
                <c:pt idx="1">
                  <c:v>1-2 Times Above Limit</c:v>
                </c:pt>
                <c:pt idx="2">
                  <c:v>2-3 Times Above Limit</c:v>
                </c:pt>
                <c:pt idx="3">
                  <c:v>3-4 Times Above Limit</c:v>
                </c:pt>
                <c:pt idx="4">
                  <c:v>4+ Times Above Limit</c:v>
                </c:pt>
              </c:strCache>
            </c:strRef>
          </c:cat>
          <c:val>
            <c:numRef>
              <c:f>Sheet1!$B$2:$B$6</c:f>
              <c:numCache>
                <c:formatCode>General</c:formatCode>
                <c:ptCount val="5"/>
                <c:pt idx="0">
                  <c:v>33</c:v>
                </c:pt>
                <c:pt idx="1">
                  <c:v>46</c:v>
                </c:pt>
                <c:pt idx="2">
                  <c:v>48</c:v>
                </c:pt>
                <c:pt idx="3">
                  <c:v>14</c:v>
                </c:pt>
                <c:pt idx="4">
                  <c:v>1</c:v>
                </c:pt>
              </c:numCache>
            </c:numRef>
          </c:val>
          <c:extLst xmlns:c16r2="http://schemas.microsoft.com/office/drawing/2015/06/chart">
            <c:ext xmlns:c16="http://schemas.microsoft.com/office/drawing/2014/chart" uri="{C3380CC4-5D6E-409C-BE32-E72D297353CC}">
              <c16:uniqueId val="{00000000-4D84-4F1C-A2D3-C4891DA05078}"/>
            </c:ext>
          </c:extLst>
        </c:ser>
        <c:ser>
          <c:idx val="1"/>
          <c:order val="1"/>
          <c:tx>
            <c:strRef>
              <c:f>Sheet1!$C$1</c:f>
              <c:strCache>
                <c:ptCount val="1"/>
                <c:pt idx="0">
                  <c:v>2012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6.1979578948806818E-2"/>
                  <c:y val="9.31938143930630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3629934453762735E-2"/>
                  <c:y val="6.45892150311990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3750424061629812E-2"/>
                  <c:y val="0.129435853323698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7292114287275981E-2"/>
                  <c:y val="5.17743413294793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Within Limit</c:v>
                </c:pt>
                <c:pt idx="1">
                  <c:v>1-2 Times Above Limit</c:v>
                </c:pt>
                <c:pt idx="2">
                  <c:v>2-3 Times Above Limit</c:v>
                </c:pt>
                <c:pt idx="3">
                  <c:v>3-4 Times Above Limit</c:v>
                </c:pt>
                <c:pt idx="4">
                  <c:v>4+ Times Above Limit</c:v>
                </c:pt>
              </c:strCache>
            </c:strRef>
          </c:cat>
          <c:val>
            <c:numRef>
              <c:f>Sheet1!$C$2:$C$6</c:f>
              <c:numCache>
                <c:formatCode>General</c:formatCode>
                <c:ptCount val="5"/>
                <c:pt idx="0">
                  <c:v>26</c:v>
                </c:pt>
                <c:pt idx="1">
                  <c:v>63</c:v>
                </c:pt>
                <c:pt idx="2">
                  <c:v>95</c:v>
                </c:pt>
                <c:pt idx="3">
                  <c:v>19</c:v>
                </c:pt>
                <c:pt idx="4">
                  <c:v>2</c:v>
                </c:pt>
              </c:numCache>
            </c:numRef>
          </c:val>
          <c:extLst xmlns:c16r2="http://schemas.microsoft.com/office/drawing/2015/06/chart">
            <c:ext xmlns:c16="http://schemas.microsoft.com/office/drawing/2014/chart" uri="{C3380CC4-5D6E-409C-BE32-E72D297353CC}">
              <c16:uniqueId val="{00000001-4D84-4F1C-A2D3-C4891DA05078}"/>
            </c:ext>
          </c:extLst>
        </c:ser>
        <c:dLbls>
          <c:showLegendKey val="0"/>
          <c:showVal val="0"/>
          <c:showCatName val="0"/>
          <c:showSerName val="0"/>
          <c:showPercent val="0"/>
          <c:showBubbleSize val="0"/>
        </c:dLbls>
        <c:gapWidth val="150"/>
        <c:shape val="box"/>
        <c:axId val="324154800"/>
        <c:axId val="324153624"/>
        <c:axId val="171519312"/>
      </c:bar3DChart>
      <c:catAx>
        <c:axId val="32415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lt1">
                    <a:lumMod val="85000"/>
                  </a:schemeClr>
                </a:solidFill>
                <a:latin typeface="Gill Sans MT" panose="020B0502020104020203" pitchFamily="34" charset="0"/>
                <a:ea typeface="+mn-ea"/>
                <a:cs typeface="+mn-cs"/>
              </a:defRPr>
            </a:pPr>
            <a:endParaRPr lang="en-US"/>
          </a:p>
        </c:txPr>
        <c:crossAx val="324153624"/>
        <c:crosses val="autoZero"/>
        <c:auto val="1"/>
        <c:lblAlgn val="ctr"/>
        <c:lblOffset val="100"/>
        <c:noMultiLvlLbl val="0"/>
      </c:catAx>
      <c:valAx>
        <c:axId val="32415362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24154800"/>
        <c:crosses val="autoZero"/>
        <c:crossBetween val="between"/>
      </c:valAx>
      <c:serAx>
        <c:axId val="171519312"/>
        <c:scaling>
          <c:orientation val="minMax"/>
        </c:scaling>
        <c:delete val="1"/>
        <c:axPos val="b"/>
        <c:majorTickMark val="none"/>
        <c:minorTickMark val="none"/>
        <c:tickLblPos val="nextTo"/>
        <c:crossAx val="324153624"/>
        <c:crosses val="autoZero"/>
      </c:serAx>
      <c:spPr>
        <a:noFill/>
        <a:ln>
          <a:noFill/>
        </a:ln>
        <a:effectLst/>
      </c:spPr>
    </c:plotArea>
    <c:legend>
      <c:legendPos val="t"/>
      <c:layout>
        <c:manualLayout>
          <c:xMode val="edge"/>
          <c:yMode val="edge"/>
          <c:x val="0.75898275067556631"/>
          <c:y val="1.4609778006148761E-2"/>
          <c:w val="0.18141959589314524"/>
          <c:h val="0.2305520116900279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lt1">
                  <a:lumMod val="85000"/>
                </a:schemeClr>
              </a:solidFill>
              <a:latin typeface="Gill Sans MT" panose="020B0502020104020203" pitchFamily="34" charset="0"/>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latin typeface="Gill Sans MT" panose="020B0502020104020203"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94444444444448E-2"/>
          <c:y val="9.1994419736248861E-2"/>
          <c:w val="0.92361111111111116"/>
          <c:h val="0.74879950910089832"/>
        </c:manualLayout>
      </c:layout>
      <c:barChart>
        <c:barDir val="col"/>
        <c:grouping val="clustered"/>
        <c:varyColors val="0"/>
        <c:ser>
          <c:idx val="0"/>
          <c:order val="0"/>
          <c:tx>
            <c:strRef>
              <c:f>Sheet1!$B$1</c:f>
              <c:strCache>
                <c:ptCount val="1"/>
                <c:pt idx="0">
                  <c:v>2012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3.4722222222222381E-3"/>
                  <c:y val="-6.2843611446535682E-3"/>
                </c:manualLayout>
              </c:layout>
              <c:spPr>
                <a:solidFill>
                  <a:schemeClr val="accent2"/>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1449773671263181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Trials</c:v>
                </c:pt>
                <c:pt idx="1">
                  <c:v>Convictions</c:v>
                </c:pt>
              </c:strCache>
            </c:strRef>
          </c:cat>
          <c:val>
            <c:numRef>
              <c:f>Sheet1!$B$2:$B$3</c:f>
              <c:numCache>
                <c:formatCode>General</c:formatCode>
                <c:ptCount val="2"/>
                <c:pt idx="0">
                  <c:v>494</c:v>
                </c:pt>
                <c:pt idx="1">
                  <c:v>255</c:v>
                </c:pt>
              </c:numCache>
            </c:numRef>
          </c:val>
          <c:extLst xmlns:c16r2="http://schemas.microsoft.com/office/drawing/2015/06/chart">
            <c:ext xmlns:c16="http://schemas.microsoft.com/office/drawing/2014/chart" uri="{C3380CC4-5D6E-409C-BE32-E72D297353CC}">
              <c16:uniqueId val="{00000000-4112-437F-AF51-133BC31CB1C6}"/>
            </c:ext>
          </c:extLst>
        </c:ser>
        <c:ser>
          <c:idx val="1"/>
          <c:order val="1"/>
          <c:tx>
            <c:strRef>
              <c:f>Sheet1!$C$1</c:f>
              <c:strCache>
                <c:ptCount val="1"/>
                <c:pt idx="0">
                  <c:v>2017</c:v>
                </c:pt>
              </c:strCache>
            </c:strRef>
          </c:tx>
          <c:spPr>
            <a:solidFill>
              <a:schemeClr val="accent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Sheet1!$A$2:$A$3</c:f>
              <c:strCache>
                <c:ptCount val="2"/>
                <c:pt idx="0">
                  <c:v>Trials</c:v>
                </c:pt>
                <c:pt idx="1">
                  <c:v>Convictions</c:v>
                </c:pt>
              </c:strCache>
            </c:strRef>
          </c:cat>
          <c:val>
            <c:numRef>
              <c:f>Sheet1!$C$2:$C$3</c:f>
              <c:numCache>
                <c:formatCode>General</c:formatCode>
                <c:ptCount val="2"/>
                <c:pt idx="0">
                  <c:v>289</c:v>
                </c:pt>
                <c:pt idx="1">
                  <c:v>151</c:v>
                </c:pt>
              </c:numCache>
            </c:numRef>
          </c:val>
          <c:extLst xmlns:c16r2="http://schemas.microsoft.com/office/drawing/2015/06/chart">
            <c:ext xmlns:c16="http://schemas.microsoft.com/office/drawing/2014/chart" uri="{C3380CC4-5D6E-409C-BE32-E72D297353CC}">
              <c16:uniqueId val="{00000001-4112-437F-AF51-133BC31CB1C6}"/>
            </c:ext>
          </c:extLst>
        </c:ser>
        <c:dLbls>
          <c:showLegendKey val="0"/>
          <c:showVal val="0"/>
          <c:showCatName val="0"/>
          <c:showSerName val="0"/>
          <c:showPercent val="0"/>
          <c:showBubbleSize val="0"/>
        </c:dLbls>
        <c:gapWidth val="100"/>
        <c:overlap val="-24"/>
        <c:axId val="323928520"/>
        <c:axId val="323926168"/>
      </c:barChart>
      <c:catAx>
        <c:axId val="323928520"/>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1800" b="1" i="0" u="none" strike="noStrike" kern="1200" baseline="0">
                <a:solidFill>
                  <a:schemeClr val="lt1">
                    <a:lumMod val="85000"/>
                  </a:schemeClr>
                </a:solidFill>
                <a:latin typeface="Gill Sans MT" panose="020B0502020104020203" pitchFamily="34" charset="0"/>
                <a:ea typeface="+mn-ea"/>
                <a:cs typeface="+mn-cs"/>
              </a:defRPr>
            </a:pPr>
            <a:endParaRPr lang="en-US"/>
          </a:p>
        </c:txPr>
        <c:crossAx val="323926168"/>
        <c:crosses val="autoZero"/>
        <c:auto val="1"/>
        <c:lblAlgn val="ctr"/>
        <c:lblOffset val="100"/>
        <c:noMultiLvlLbl val="0"/>
      </c:catAx>
      <c:valAx>
        <c:axId val="323926168"/>
        <c:scaling>
          <c:orientation val="minMax"/>
          <c:max val="440"/>
        </c:scaling>
        <c:delete val="1"/>
        <c:axPos val="l"/>
        <c:numFmt formatCode="General" sourceLinked="1"/>
        <c:majorTickMark val="out"/>
        <c:minorTickMark val="none"/>
        <c:tickLblPos val="nextTo"/>
        <c:crossAx val="323928520"/>
        <c:crosses val="autoZero"/>
        <c:crossBetween val="between"/>
        <c:majorUnit val="20"/>
        <c:minorUnit val="2"/>
      </c:valAx>
      <c:spPr>
        <a:noFill/>
        <a:ln>
          <a:noFill/>
        </a:ln>
        <a:effectLst/>
      </c:spPr>
    </c:plotArea>
    <c:legend>
      <c:legendPos val="b"/>
      <c:layout>
        <c:manualLayout>
          <c:xMode val="edge"/>
          <c:yMode val="edge"/>
          <c:x val="0.2647744422572178"/>
          <c:y val="2.8493013423552628E-2"/>
          <c:w val="0.45656222659667534"/>
          <c:h val="7.773075345542315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lt1">
                  <a:lumMod val="85000"/>
                </a:schemeClr>
              </a:solidFill>
              <a:latin typeface="Gill Sans MT" panose="020B0502020104020203" pitchFamily="34" charset="0"/>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latin typeface="Gill Sans MT" panose="020B0502020104020203"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bg1"/>
                </a:solidFill>
                <a:latin typeface="Gill Sans MT" panose="020B0502020104020203" pitchFamily="34" charset="0"/>
                <a:ea typeface="+mn-ea"/>
                <a:cs typeface="+mn-cs"/>
              </a:defRPr>
            </a:pPr>
            <a:r>
              <a:rPr lang="en-US" dirty="0" smtClean="0"/>
              <a:t>TRIALS</a:t>
            </a:r>
            <a:endParaRPr lang="en-US" dirty="0"/>
          </a:p>
        </c:rich>
      </c:tx>
      <c:layout/>
      <c:overlay val="0"/>
      <c:spPr>
        <a:noFill/>
        <a:ln>
          <a:noFill/>
        </a:ln>
        <a:effectLst/>
      </c:spPr>
      <c:txPr>
        <a:bodyPr rot="0" spcFirstLastPara="1" vertOverflow="ellipsis" vert="horz" wrap="square" anchor="ctr" anchorCtr="1"/>
        <a:lstStyle/>
        <a:p>
          <a:pPr>
            <a:defRPr sz="2160" b="1" i="0" u="none" strike="noStrike" kern="1200" spc="0" baseline="0">
              <a:solidFill>
                <a:schemeClr val="bg1"/>
              </a:solidFill>
              <a:latin typeface="Gill Sans MT" panose="020B0502020104020203" pitchFamily="34" charset="0"/>
              <a:ea typeface="+mn-ea"/>
              <a:cs typeface="+mn-cs"/>
            </a:defRPr>
          </a:pPr>
          <a:endParaRPr lang="en-US"/>
        </a:p>
      </c:txPr>
    </c:title>
    <c:autoTitleDeleted val="0"/>
    <c:plotArea>
      <c:layout>
        <c:manualLayout>
          <c:layoutTarget val="inner"/>
          <c:xMode val="edge"/>
          <c:yMode val="edge"/>
          <c:x val="3.8382600620385912E-2"/>
          <c:y val="0"/>
          <c:w val="0.9232347987592282"/>
          <c:h val="0.78871257162773623"/>
        </c:manualLayout>
      </c:layout>
      <c:barChart>
        <c:barDir val="col"/>
        <c:grouping val="clustered"/>
        <c:varyColors val="0"/>
        <c:ser>
          <c:idx val="0"/>
          <c:order val="0"/>
          <c:tx>
            <c:strRef>
              <c:f>Sheet1!$B$1</c:f>
              <c:strCache>
                <c:ptCount val="1"/>
                <c:pt idx="0">
                  <c:v>2012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Impaired Driving</c:v>
                </c:pt>
                <c:pt idx="1">
                  <c:v>Excess Alcohol</c:v>
                </c:pt>
                <c:pt idx="2">
                  <c:v>Refused Breath Test</c:v>
                </c:pt>
              </c:strCache>
            </c:strRef>
          </c:cat>
          <c:val>
            <c:numRef>
              <c:f>Sheet1!$B$2:$B$4</c:f>
              <c:numCache>
                <c:formatCode>General</c:formatCode>
                <c:ptCount val="3"/>
                <c:pt idx="0">
                  <c:v>204</c:v>
                </c:pt>
                <c:pt idx="1">
                  <c:v>161</c:v>
                </c:pt>
                <c:pt idx="2">
                  <c:v>67</c:v>
                </c:pt>
              </c:numCache>
            </c:numRef>
          </c:val>
          <c:extLst xmlns:c16r2="http://schemas.microsoft.com/office/drawing/2015/06/chart">
            <c:ext xmlns:c16="http://schemas.microsoft.com/office/drawing/2014/chart" uri="{C3380CC4-5D6E-409C-BE32-E72D297353CC}">
              <c16:uniqueId val="{00000000-C078-4E02-9B05-AAEF6C7E117D}"/>
            </c:ext>
          </c:extLst>
        </c:ser>
        <c:ser>
          <c:idx val="1"/>
          <c:order val="1"/>
          <c:tx>
            <c:strRef>
              <c:f>Sheet1!$C$1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Impaired Driving</c:v>
                </c:pt>
                <c:pt idx="1">
                  <c:v>Excess Alcohol</c:v>
                </c:pt>
                <c:pt idx="2">
                  <c:v>Refused Breath Test</c:v>
                </c:pt>
              </c:strCache>
            </c:strRef>
          </c:cat>
          <c:val>
            <c:numRef>
              <c:f>Sheet1!$C$2:$C$4</c:f>
              <c:numCache>
                <c:formatCode>General</c:formatCode>
                <c:ptCount val="3"/>
                <c:pt idx="0">
                  <c:v>128</c:v>
                </c:pt>
                <c:pt idx="1">
                  <c:v>72</c:v>
                </c:pt>
                <c:pt idx="2">
                  <c:v>41</c:v>
                </c:pt>
              </c:numCache>
            </c:numRef>
          </c:val>
          <c:extLst xmlns:c16r2="http://schemas.microsoft.com/office/drawing/2015/06/chart">
            <c:ext xmlns:c16="http://schemas.microsoft.com/office/drawing/2014/chart" uri="{C3380CC4-5D6E-409C-BE32-E72D297353CC}">
              <c16:uniqueId val="{00000001-C078-4E02-9B05-AAEF6C7E117D}"/>
            </c:ext>
          </c:extLst>
        </c:ser>
        <c:dLbls>
          <c:showLegendKey val="0"/>
          <c:showVal val="0"/>
          <c:showCatName val="0"/>
          <c:showSerName val="0"/>
          <c:showPercent val="0"/>
          <c:showBubbleSize val="0"/>
        </c:dLbls>
        <c:gapWidth val="50"/>
        <c:overlap val="20"/>
        <c:axId val="348305632"/>
        <c:axId val="325050272"/>
      </c:barChart>
      <c:catAx>
        <c:axId val="348305632"/>
        <c:scaling>
          <c:orientation val="minMax"/>
        </c:scaling>
        <c:delete val="0"/>
        <c:axPos val="b"/>
        <c:numFmt formatCode="General" sourceLinked="1"/>
        <c:majorTickMark val="none"/>
        <c:minorTickMark val="none"/>
        <c:tickLblPos val="nextTo"/>
        <c:spPr>
          <a:noFill/>
          <a:ln w="9525" cap="flat" cmpd="sng" algn="ctr">
            <a:solidFill>
              <a:srgbClr val="14ADAF"/>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Gill Sans MT" panose="020B0502020104020203" pitchFamily="34" charset="0"/>
                <a:ea typeface="+mn-ea"/>
                <a:cs typeface="+mn-cs"/>
              </a:defRPr>
            </a:pPr>
            <a:endParaRPr lang="en-US"/>
          </a:p>
        </c:txPr>
        <c:crossAx val="325050272"/>
        <c:crosses val="autoZero"/>
        <c:auto val="1"/>
        <c:lblAlgn val="ctr"/>
        <c:lblOffset val="100"/>
        <c:noMultiLvlLbl val="0"/>
      </c:catAx>
      <c:valAx>
        <c:axId val="325050272"/>
        <c:scaling>
          <c:orientation val="minMax"/>
          <c:max val="440"/>
        </c:scaling>
        <c:delete val="1"/>
        <c:axPos val="l"/>
        <c:numFmt formatCode="General" sourceLinked="1"/>
        <c:majorTickMark val="none"/>
        <c:minorTickMark val="none"/>
        <c:tickLblPos val="nextTo"/>
        <c:crossAx val="348305632"/>
        <c:crosses val="autoZero"/>
        <c:crossBetween val="between"/>
        <c:majorUnit val="20"/>
        <c:minorUnit val="2"/>
      </c:valAx>
      <c:spPr>
        <a:noFill/>
        <a:ln>
          <a:noFill/>
        </a:ln>
        <a:effectLst/>
      </c:spPr>
    </c:plotArea>
    <c:legend>
      <c:legendPos val="t"/>
      <c:layout>
        <c:manualLayout>
          <c:xMode val="edge"/>
          <c:yMode val="edge"/>
          <c:x val="0.26309065604942933"/>
          <c:y val="0.11500816710304619"/>
          <c:w val="0.48771167899181728"/>
          <c:h val="7.484867753213592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Gill Sans MT"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800" b="1">
          <a:solidFill>
            <a:schemeClr val="bg1"/>
          </a:solidFill>
          <a:latin typeface="Gill Sans MT" panose="020B05020201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bg1"/>
                </a:solidFill>
                <a:latin typeface="Gill Sans MT" panose="020B0502020104020203" pitchFamily="34" charset="0"/>
                <a:ea typeface="+mn-ea"/>
                <a:cs typeface="+mn-cs"/>
              </a:defRPr>
            </a:pPr>
            <a:r>
              <a:rPr lang="en-US" dirty="0"/>
              <a:t>CONVICTIONS</a:t>
            </a:r>
          </a:p>
        </c:rich>
      </c:tx>
      <c:layout/>
      <c:overlay val="0"/>
      <c:spPr>
        <a:noFill/>
        <a:ln>
          <a:noFill/>
        </a:ln>
        <a:effectLst/>
      </c:spPr>
      <c:txPr>
        <a:bodyPr rot="0" spcFirstLastPara="1" vertOverflow="ellipsis" vert="horz" wrap="square" anchor="ctr" anchorCtr="1"/>
        <a:lstStyle/>
        <a:p>
          <a:pPr>
            <a:defRPr sz="2160" b="1" i="0" u="none" strike="noStrike" kern="1200" spc="0" baseline="0">
              <a:solidFill>
                <a:schemeClr val="bg1"/>
              </a:solidFill>
              <a:latin typeface="Gill Sans MT" panose="020B0502020104020203" pitchFamily="34" charset="0"/>
              <a:ea typeface="+mn-ea"/>
              <a:cs typeface="+mn-cs"/>
            </a:defRPr>
          </a:pPr>
          <a:endParaRPr lang="en-US"/>
        </a:p>
      </c:txPr>
    </c:title>
    <c:autoTitleDeleted val="0"/>
    <c:plotArea>
      <c:layout>
        <c:manualLayout>
          <c:layoutTarget val="inner"/>
          <c:xMode val="edge"/>
          <c:yMode val="edge"/>
          <c:x val="3.8382600620385912E-2"/>
          <c:y val="8.9067605154525678E-2"/>
          <c:w val="0.9232347987592282"/>
          <c:h val="0.69964505228074902"/>
        </c:manualLayout>
      </c:layout>
      <c:barChart>
        <c:barDir val="col"/>
        <c:grouping val="clustered"/>
        <c:varyColors val="0"/>
        <c:ser>
          <c:idx val="0"/>
          <c:order val="0"/>
          <c:tx>
            <c:strRef>
              <c:f>Sheet1!$B$1</c:f>
              <c:strCache>
                <c:ptCount val="1"/>
                <c:pt idx="0">
                  <c:v>2012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Impaired Driving</c:v>
                </c:pt>
                <c:pt idx="1">
                  <c:v>Excess Alcohol</c:v>
                </c:pt>
                <c:pt idx="2">
                  <c:v>Refused Breath Test</c:v>
                </c:pt>
              </c:strCache>
            </c:strRef>
          </c:cat>
          <c:val>
            <c:numRef>
              <c:f>Sheet1!$B$2:$B$4</c:f>
              <c:numCache>
                <c:formatCode>General</c:formatCode>
                <c:ptCount val="3"/>
                <c:pt idx="0">
                  <c:v>127</c:v>
                </c:pt>
                <c:pt idx="1">
                  <c:v>54</c:v>
                </c:pt>
                <c:pt idx="2">
                  <c:v>32</c:v>
                </c:pt>
              </c:numCache>
            </c:numRef>
          </c:val>
          <c:extLst xmlns:c16r2="http://schemas.microsoft.com/office/drawing/2015/06/chart">
            <c:ext xmlns:c16="http://schemas.microsoft.com/office/drawing/2014/chart" uri="{C3380CC4-5D6E-409C-BE32-E72D297353CC}">
              <c16:uniqueId val="{00000000-ACA1-4CC3-B280-4AF4AA13FD5A}"/>
            </c:ext>
          </c:extLst>
        </c:ser>
        <c:ser>
          <c:idx val="1"/>
          <c:order val="1"/>
          <c:tx>
            <c:strRef>
              <c:f>Sheet1!$C$1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Impaired Driving</c:v>
                </c:pt>
                <c:pt idx="1">
                  <c:v>Excess Alcohol</c:v>
                </c:pt>
                <c:pt idx="2">
                  <c:v>Refused Breath Test</c:v>
                </c:pt>
              </c:strCache>
            </c:strRef>
          </c:cat>
          <c:val>
            <c:numRef>
              <c:f>Sheet1!$C$2:$C$4</c:f>
              <c:numCache>
                <c:formatCode>General</c:formatCode>
                <c:ptCount val="3"/>
                <c:pt idx="0">
                  <c:v>49</c:v>
                </c:pt>
                <c:pt idx="1">
                  <c:v>40</c:v>
                </c:pt>
                <c:pt idx="2">
                  <c:v>34</c:v>
                </c:pt>
              </c:numCache>
            </c:numRef>
          </c:val>
          <c:extLst xmlns:c16r2="http://schemas.microsoft.com/office/drawing/2015/06/chart">
            <c:ext xmlns:c16="http://schemas.microsoft.com/office/drawing/2014/chart" uri="{C3380CC4-5D6E-409C-BE32-E72D297353CC}">
              <c16:uniqueId val="{00000001-ACA1-4CC3-B280-4AF4AA13FD5A}"/>
            </c:ext>
          </c:extLst>
        </c:ser>
        <c:dLbls>
          <c:showLegendKey val="0"/>
          <c:showVal val="0"/>
          <c:showCatName val="0"/>
          <c:showSerName val="0"/>
          <c:showPercent val="0"/>
          <c:showBubbleSize val="0"/>
        </c:dLbls>
        <c:gapWidth val="50"/>
        <c:overlap val="20"/>
        <c:axId val="325051056"/>
        <c:axId val="325052232"/>
      </c:barChart>
      <c:catAx>
        <c:axId val="325051056"/>
        <c:scaling>
          <c:orientation val="minMax"/>
        </c:scaling>
        <c:delete val="0"/>
        <c:axPos val="b"/>
        <c:numFmt formatCode="General" sourceLinked="1"/>
        <c:majorTickMark val="none"/>
        <c:minorTickMark val="none"/>
        <c:tickLblPos val="nextTo"/>
        <c:spPr>
          <a:noFill/>
          <a:ln w="9525" cap="flat" cmpd="sng" algn="ctr">
            <a:solidFill>
              <a:srgbClr val="14ADAF"/>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Gill Sans MT" panose="020B0502020104020203" pitchFamily="34" charset="0"/>
                <a:ea typeface="+mn-ea"/>
                <a:cs typeface="+mn-cs"/>
              </a:defRPr>
            </a:pPr>
            <a:endParaRPr lang="en-US"/>
          </a:p>
        </c:txPr>
        <c:crossAx val="325052232"/>
        <c:crosses val="autoZero"/>
        <c:auto val="1"/>
        <c:lblAlgn val="ctr"/>
        <c:lblOffset val="100"/>
        <c:noMultiLvlLbl val="0"/>
      </c:catAx>
      <c:valAx>
        <c:axId val="325052232"/>
        <c:scaling>
          <c:orientation val="minMax"/>
          <c:max val="440"/>
        </c:scaling>
        <c:delete val="1"/>
        <c:axPos val="l"/>
        <c:numFmt formatCode="General" sourceLinked="1"/>
        <c:majorTickMark val="none"/>
        <c:minorTickMark val="none"/>
        <c:tickLblPos val="nextTo"/>
        <c:crossAx val="325051056"/>
        <c:crosses val="autoZero"/>
        <c:crossBetween val="between"/>
        <c:majorUnit val="2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Gill Sans MT"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800" b="1">
          <a:solidFill>
            <a:schemeClr val="bg1"/>
          </a:solidFill>
          <a:latin typeface="Gill Sans MT" panose="020B05020201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F943B-A08E-4FE8-AA05-EE433C260ADD}"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en-US"/>
        </a:p>
      </dgm:t>
    </dgm:pt>
    <dgm:pt modelId="{3B9C869C-E822-4877-A968-16F1B8258412}">
      <dgm:prSet custT="1"/>
      <dgm:spPr/>
      <dgm:t>
        <a:bodyPr/>
        <a:lstStyle/>
        <a:p>
          <a:pPr algn="ctr" rtl="0"/>
          <a:r>
            <a:rPr lang="en-US" sz="1200" b="1" dirty="0">
              <a:latin typeface="Gill Sans MT" panose="020B0502020104020203" pitchFamily="34" charset="0"/>
            </a:rPr>
            <a:t>OBJECTIVES</a:t>
          </a:r>
        </a:p>
        <a:p>
          <a:pPr algn="ctr" rtl="0"/>
          <a:r>
            <a:rPr lang="en-US" sz="1200" dirty="0">
              <a:latin typeface="Gill Sans MT" panose="020B0502020104020203" pitchFamily="34" charset="0"/>
            </a:rPr>
            <a:t>To provide information essential for policy making, organisation of drug-related services,      and on drug-related issues of general interest.   </a:t>
          </a:r>
        </a:p>
      </dgm:t>
    </dgm:pt>
    <dgm:pt modelId="{25758BCE-B84B-4282-9E22-1867D565D12E}" type="parTrans" cxnId="{0043BC7F-CE8C-454D-9CD9-88CE61EC6BAA}">
      <dgm:prSet/>
      <dgm:spPr/>
      <dgm:t>
        <a:bodyPr/>
        <a:lstStyle/>
        <a:p>
          <a:endParaRPr lang="en-US" sz="1200"/>
        </a:p>
      </dgm:t>
    </dgm:pt>
    <dgm:pt modelId="{701BD22C-C7EA-4166-94B2-1B5E0BF31C69}" type="sibTrans" cxnId="{0043BC7F-CE8C-454D-9CD9-88CE61EC6BAA}">
      <dgm:prSet/>
      <dgm:spPr/>
      <dgm:t>
        <a:bodyPr/>
        <a:lstStyle/>
        <a:p>
          <a:endParaRPr lang="en-US" sz="1200"/>
        </a:p>
      </dgm:t>
    </dgm:pt>
    <dgm:pt modelId="{9EB16F92-7EC1-4A53-9A4A-E78CDC6E3189}">
      <dgm:prSet custT="1"/>
      <dgm:spPr/>
      <dgm:t>
        <a:bodyPr/>
        <a:lstStyle/>
        <a:p>
          <a:pPr algn="ctr" rtl="0"/>
          <a:r>
            <a:rPr lang="en-US" sz="1200" dirty="0">
              <a:latin typeface="Gill Sans MT" panose="020B0502020104020203" pitchFamily="34" charset="0"/>
            </a:rPr>
            <a:t>Identify existing drug abuse patterns</a:t>
          </a:r>
        </a:p>
      </dgm:t>
    </dgm:pt>
    <dgm:pt modelId="{0F5D27BD-2845-4F50-9704-F207EAAAF14C}" type="parTrans" cxnId="{6F6A8DE1-4007-41E5-8BB2-8A9954C5EB1E}">
      <dgm:prSet/>
      <dgm:spPr/>
      <dgm:t>
        <a:bodyPr/>
        <a:lstStyle/>
        <a:p>
          <a:endParaRPr lang="en-US" sz="1200"/>
        </a:p>
      </dgm:t>
    </dgm:pt>
    <dgm:pt modelId="{7643BB30-2DA4-46A4-AA02-C90BB2BF804F}" type="sibTrans" cxnId="{6F6A8DE1-4007-41E5-8BB2-8A9954C5EB1E}">
      <dgm:prSet/>
      <dgm:spPr/>
      <dgm:t>
        <a:bodyPr/>
        <a:lstStyle/>
        <a:p>
          <a:endParaRPr lang="en-US" sz="1200"/>
        </a:p>
      </dgm:t>
    </dgm:pt>
    <dgm:pt modelId="{CBCDC7BE-8523-4475-A959-651CB2CE2E95}">
      <dgm:prSet custT="1"/>
      <dgm:spPr/>
      <dgm:t>
        <a:bodyPr/>
        <a:lstStyle/>
        <a:p>
          <a:pPr rtl="0"/>
          <a:r>
            <a:rPr lang="en-US" sz="1200" dirty="0">
              <a:latin typeface="Gill Sans MT" panose="020B0502020104020203" pitchFamily="34" charset="0"/>
            </a:rPr>
            <a:t>Monitor changes/ emerging drug problems</a:t>
          </a:r>
        </a:p>
      </dgm:t>
    </dgm:pt>
    <dgm:pt modelId="{A28B42D2-5EEB-4107-AA3A-6431E062AA86}" type="parTrans" cxnId="{41A30FE9-689A-4024-AA6E-5CE28F1A4836}">
      <dgm:prSet/>
      <dgm:spPr/>
      <dgm:t>
        <a:bodyPr/>
        <a:lstStyle/>
        <a:p>
          <a:endParaRPr lang="en-US" sz="1200"/>
        </a:p>
      </dgm:t>
    </dgm:pt>
    <dgm:pt modelId="{D22CA0C7-ED4D-403E-9119-9C47B7016E72}" type="sibTrans" cxnId="{41A30FE9-689A-4024-AA6E-5CE28F1A4836}">
      <dgm:prSet/>
      <dgm:spPr/>
      <dgm:t>
        <a:bodyPr/>
        <a:lstStyle/>
        <a:p>
          <a:endParaRPr lang="en-US" sz="1200"/>
        </a:p>
      </dgm:t>
    </dgm:pt>
    <dgm:pt modelId="{7F160D7F-62B7-4509-85DC-4DC0B1406965}">
      <dgm:prSet custT="1"/>
      <dgm:spPr/>
      <dgm:t>
        <a:bodyPr/>
        <a:lstStyle/>
        <a:p>
          <a:pPr rtl="0"/>
          <a:r>
            <a:rPr lang="en-US" sz="1200" dirty="0">
              <a:latin typeface="Gill Sans MT" panose="020B0502020104020203" pitchFamily="34" charset="0"/>
            </a:rPr>
            <a:t>Raise awareness through dissemination  of information</a:t>
          </a:r>
        </a:p>
      </dgm:t>
    </dgm:pt>
    <dgm:pt modelId="{A35A8A63-BC61-44B8-8A94-5CCF73B8329E}" type="parTrans" cxnId="{79ADC54E-9C0B-4088-BCBE-C804223EB7F9}">
      <dgm:prSet/>
      <dgm:spPr/>
      <dgm:t>
        <a:bodyPr/>
        <a:lstStyle/>
        <a:p>
          <a:endParaRPr lang="en-US" sz="1200"/>
        </a:p>
      </dgm:t>
    </dgm:pt>
    <dgm:pt modelId="{BDC5D806-FDE3-4FE8-972D-E2B893054973}" type="sibTrans" cxnId="{79ADC54E-9C0B-4088-BCBE-C804223EB7F9}">
      <dgm:prSet/>
      <dgm:spPr/>
      <dgm:t>
        <a:bodyPr/>
        <a:lstStyle/>
        <a:p>
          <a:endParaRPr lang="en-US" sz="1200"/>
        </a:p>
      </dgm:t>
    </dgm:pt>
    <dgm:pt modelId="{7250829D-8966-488E-A5DC-2A1F80A62F58}">
      <dgm:prSet custT="1"/>
      <dgm:spPr/>
      <dgm:t>
        <a:bodyPr/>
        <a:lstStyle/>
        <a:p>
          <a:pPr rtl="0"/>
          <a:r>
            <a:rPr lang="en-US" sz="1200" dirty="0">
              <a:latin typeface="Gill Sans MT" panose="020B0502020104020203" pitchFamily="34" charset="0"/>
            </a:rPr>
            <a:t>Identify changes in drug abuse patterns </a:t>
          </a:r>
        </a:p>
      </dgm:t>
    </dgm:pt>
    <dgm:pt modelId="{6641FECA-3D2A-4E59-8DB0-79A82A946711}" type="parTrans" cxnId="{07A90731-595A-4C12-8208-E2E47FC370A5}">
      <dgm:prSet/>
      <dgm:spPr/>
      <dgm:t>
        <a:bodyPr/>
        <a:lstStyle/>
        <a:p>
          <a:endParaRPr lang="en-US" sz="1200"/>
        </a:p>
      </dgm:t>
    </dgm:pt>
    <dgm:pt modelId="{8F5196ED-B5CB-4283-BE89-0C10B2801CB8}" type="sibTrans" cxnId="{07A90731-595A-4C12-8208-E2E47FC370A5}">
      <dgm:prSet/>
      <dgm:spPr/>
      <dgm:t>
        <a:bodyPr/>
        <a:lstStyle/>
        <a:p>
          <a:endParaRPr lang="en-US" sz="1200"/>
        </a:p>
      </dgm:t>
    </dgm:pt>
    <dgm:pt modelId="{5F679E06-EA7B-48B7-B189-1898F9E72B6F}">
      <dgm:prSet custT="1"/>
      <dgm:spPr/>
      <dgm:t>
        <a:bodyPr/>
        <a:lstStyle/>
        <a:p>
          <a:pPr rtl="0"/>
          <a:r>
            <a:rPr lang="en-US" sz="1200" dirty="0">
              <a:latin typeface="Gill Sans MT" panose="020B0502020104020203" pitchFamily="34" charset="0"/>
            </a:rPr>
            <a:t>Integrate agencies involved in drug reduction or control</a:t>
          </a:r>
        </a:p>
      </dgm:t>
    </dgm:pt>
    <dgm:pt modelId="{815E7AE4-2D11-42F7-BB30-B17D5FD45861}" type="parTrans" cxnId="{4CE3BBA5-1EEE-4DB5-8446-738004094B83}">
      <dgm:prSet/>
      <dgm:spPr/>
      <dgm:t>
        <a:bodyPr/>
        <a:lstStyle/>
        <a:p>
          <a:endParaRPr lang="en-US" sz="1200"/>
        </a:p>
      </dgm:t>
    </dgm:pt>
    <dgm:pt modelId="{8CF21E83-4B25-4FB3-BAD9-9FB3D211B2D3}" type="sibTrans" cxnId="{4CE3BBA5-1EEE-4DB5-8446-738004094B83}">
      <dgm:prSet/>
      <dgm:spPr/>
      <dgm:t>
        <a:bodyPr/>
        <a:lstStyle/>
        <a:p>
          <a:endParaRPr lang="en-US" sz="1200"/>
        </a:p>
      </dgm:t>
    </dgm:pt>
    <dgm:pt modelId="{28723809-1AB9-447C-A354-E01A4F618980}">
      <dgm:prSet/>
      <dgm:spPr/>
      <dgm:t>
        <a:bodyPr/>
        <a:lstStyle/>
        <a:p>
          <a:endParaRPr lang="en-US" sz="1200"/>
        </a:p>
      </dgm:t>
    </dgm:pt>
    <dgm:pt modelId="{2ECAE4A1-9807-4A34-831B-6440DF1679B0}" type="parTrans" cxnId="{51B8AEB2-DEC7-4E55-9F72-8BB960AA24C5}">
      <dgm:prSet/>
      <dgm:spPr/>
      <dgm:t>
        <a:bodyPr/>
        <a:lstStyle/>
        <a:p>
          <a:endParaRPr lang="en-US" sz="1200"/>
        </a:p>
      </dgm:t>
    </dgm:pt>
    <dgm:pt modelId="{A1F44021-8505-46A2-AF0D-BFA268038EFB}" type="sibTrans" cxnId="{51B8AEB2-DEC7-4E55-9F72-8BB960AA24C5}">
      <dgm:prSet/>
      <dgm:spPr/>
      <dgm:t>
        <a:bodyPr/>
        <a:lstStyle/>
        <a:p>
          <a:endParaRPr lang="en-US" sz="1200"/>
        </a:p>
      </dgm:t>
    </dgm:pt>
    <dgm:pt modelId="{B209F919-F709-4FF3-85A1-09E1BF697E95}">
      <dgm:prSet custT="1"/>
      <dgm:spPr/>
      <dgm:t>
        <a:bodyPr/>
        <a:lstStyle/>
        <a:p>
          <a:r>
            <a:rPr lang="en-US" sz="1200" b="1" dirty="0">
              <a:latin typeface="Gill Sans MT" panose="020B0502020104020203" pitchFamily="34" charset="0"/>
            </a:rPr>
            <a:t>MISSION</a:t>
          </a:r>
        </a:p>
        <a:p>
          <a:r>
            <a:rPr lang="en-US" sz="1200" b="0" dirty="0">
              <a:latin typeface="Gill Sans MT" pitchFamily="34" charset="0"/>
            </a:rPr>
            <a:t>The BerDIN is committed to providing the evidence that allows for discussions and decisions to be informed by sound, centrally available, local data, on a wide range of issues that increase understanding of the complex, dynamic, and evolving nature of the Island’s drug problem.</a:t>
          </a:r>
          <a:endParaRPr lang="en-US" sz="1200" b="1" dirty="0"/>
        </a:p>
      </dgm:t>
    </dgm:pt>
    <dgm:pt modelId="{5960D46F-E810-4378-9B6D-4D2F2B2C023D}" type="parTrans" cxnId="{33973584-EF12-46B2-A371-DFACB5627CC2}">
      <dgm:prSet/>
      <dgm:spPr/>
      <dgm:t>
        <a:bodyPr/>
        <a:lstStyle/>
        <a:p>
          <a:endParaRPr lang="en-US" sz="1200"/>
        </a:p>
      </dgm:t>
    </dgm:pt>
    <dgm:pt modelId="{A2230A55-578C-4ECB-9318-788777ABDDB5}" type="sibTrans" cxnId="{33973584-EF12-46B2-A371-DFACB5627CC2}">
      <dgm:prSet/>
      <dgm:spPr/>
      <dgm:t>
        <a:bodyPr/>
        <a:lstStyle/>
        <a:p>
          <a:endParaRPr lang="en-US" sz="1200"/>
        </a:p>
      </dgm:t>
    </dgm:pt>
    <dgm:pt modelId="{895D686C-09E6-4765-92D1-B95120F952D8}">
      <dgm:prSet custT="1"/>
      <dgm:spPr/>
      <dgm:t>
        <a:bodyPr/>
        <a:lstStyle/>
        <a:p>
          <a:pPr rtl="0"/>
          <a:r>
            <a:rPr lang="en-US" sz="1200" b="1" dirty="0">
              <a:latin typeface="Gill Sans MT" panose="020B0502020104020203" pitchFamily="34" charset="0"/>
            </a:rPr>
            <a:t>PURPOSE</a:t>
          </a:r>
        </a:p>
        <a:p>
          <a:pPr rtl="0"/>
          <a:r>
            <a:rPr lang="en-US" sz="1200" b="1" dirty="0">
              <a:solidFill>
                <a:srgbClr val="31CFA9"/>
              </a:solidFill>
              <a:latin typeface="Gill Sans MT" pitchFamily="34" charset="0"/>
              <a:sym typeface="Wingdings" panose="05000000000000000000" pitchFamily="2" charset="2"/>
            </a:rPr>
            <a:t></a:t>
          </a:r>
          <a:r>
            <a:rPr lang="en-US" sz="1200" dirty="0">
              <a:latin typeface="Gill Sans MT" pitchFamily="34" charset="0"/>
              <a:sym typeface="Wingdings" panose="05000000000000000000" pitchFamily="2" charset="2"/>
            </a:rPr>
            <a:t> </a:t>
          </a:r>
          <a:r>
            <a:rPr lang="en-US" sz="1200" dirty="0">
              <a:latin typeface="Gill Sans MT" pitchFamily="34" charset="0"/>
            </a:rPr>
            <a:t>Build a Bermuda picture to analyse the situation and the evolution of the phenomenon and responses.</a:t>
          </a:r>
        </a:p>
        <a:p>
          <a:pPr rtl="0"/>
          <a:r>
            <a:rPr lang="en-US" sz="1200" b="1" dirty="0">
              <a:solidFill>
                <a:srgbClr val="31CFA9"/>
              </a:solidFill>
              <a:latin typeface="Gill Sans MT" pitchFamily="34" charset="0"/>
              <a:sym typeface="Wingdings" panose="05000000000000000000" pitchFamily="2" charset="2"/>
            </a:rPr>
            <a:t></a:t>
          </a:r>
          <a:r>
            <a:rPr lang="en-US" sz="1200" dirty="0">
              <a:latin typeface="Gill Sans MT" pitchFamily="34" charset="0"/>
              <a:sym typeface="Wingdings" panose="05000000000000000000" pitchFamily="2" charset="2"/>
            </a:rPr>
            <a:t> </a:t>
          </a:r>
          <a:r>
            <a:rPr lang="en-US" sz="1200" dirty="0">
              <a:latin typeface="Gill Sans MT" pitchFamily="34" charset="0"/>
            </a:rPr>
            <a:t>Compile information used to monitor and assess the implementation of the national drug strategy.</a:t>
          </a:r>
          <a:endParaRPr lang="en-US" sz="1200" b="1" dirty="0">
            <a:latin typeface="Gill Sans MT" panose="020B0502020104020203" pitchFamily="34" charset="0"/>
          </a:endParaRPr>
        </a:p>
      </dgm:t>
    </dgm:pt>
    <dgm:pt modelId="{1C0B046D-14E1-44EC-906D-C24FD8A44A13}" type="parTrans" cxnId="{57469A87-78A3-4BAA-B6B8-29E9B33A89F3}">
      <dgm:prSet/>
      <dgm:spPr/>
      <dgm:t>
        <a:bodyPr/>
        <a:lstStyle/>
        <a:p>
          <a:endParaRPr lang="en-US" sz="1200"/>
        </a:p>
      </dgm:t>
    </dgm:pt>
    <dgm:pt modelId="{1E1F5730-5AAD-415F-8C5F-111F31B2FB73}" type="sibTrans" cxnId="{57469A87-78A3-4BAA-B6B8-29E9B33A89F3}">
      <dgm:prSet/>
      <dgm:spPr/>
      <dgm:t>
        <a:bodyPr/>
        <a:lstStyle/>
        <a:p>
          <a:endParaRPr lang="en-US" sz="1200"/>
        </a:p>
      </dgm:t>
    </dgm:pt>
    <dgm:pt modelId="{8B510483-3A98-4353-91DE-BD7DF2E5916C}">
      <dgm:prSet custT="1"/>
      <dgm:spPr/>
      <dgm:t>
        <a:bodyPr/>
        <a:lstStyle/>
        <a:p>
          <a:pPr marL="0" indent="1828800"/>
          <a:r>
            <a:rPr lang="en-US" sz="1200" b="1" dirty="0">
              <a:latin typeface="Gill Sans MT" panose="020B0502020104020203" pitchFamily="34" charset="0"/>
            </a:rPr>
            <a:t>FACILITATED &amp; COORDINATED BY DNDC</a:t>
          </a:r>
        </a:p>
        <a:p>
          <a:pPr marL="0" indent="1828800"/>
          <a:r>
            <a:rPr lang="en-US" sz="1200" dirty="0">
              <a:latin typeface="Gill Sans MT" panose="020B0502020104020203" pitchFamily="34" charset="0"/>
            </a:rPr>
            <a:t> Collect,  collate,  monitor,  analyse, interpret,  produce,  and disseminate.</a:t>
          </a:r>
        </a:p>
        <a:p>
          <a:pPr marL="0" indent="1828800"/>
          <a:r>
            <a:rPr lang="en-US" sz="1200" dirty="0">
              <a:latin typeface="Gill Sans MT" panose="020B0502020104020203" pitchFamily="34" charset="0"/>
            </a:rPr>
            <a:t> Standardise drug literature dissemination mechanism and processes.</a:t>
          </a:r>
        </a:p>
        <a:p>
          <a:pPr marL="0" indent="1828800"/>
          <a:r>
            <a:rPr lang="en-US" sz="1200" dirty="0">
              <a:latin typeface="Gill Sans MT" panose="020B0502020104020203" pitchFamily="34" charset="0"/>
            </a:rPr>
            <a:t> Conduct primary drug-related research.</a:t>
          </a:r>
        </a:p>
        <a:p>
          <a:pPr marL="0" indent="1828800"/>
          <a:r>
            <a:rPr lang="en-US" sz="1200" dirty="0">
              <a:latin typeface="Gill Sans MT" panose="020B0502020104020203" pitchFamily="34" charset="0"/>
            </a:rPr>
            <a:t> Provide technical assistance and capacity building.</a:t>
          </a:r>
        </a:p>
        <a:p>
          <a:endParaRPr lang="en-US" sz="1200" dirty="0">
            <a:latin typeface="Gill Sans MT" panose="020B0502020104020203" pitchFamily="34" charset="0"/>
          </a:endParaRPr>
        </a:p>
      </dgm:t>
    </dgm:pt>
    <dgm:pt modelId="{19DD6EA0-3A1A-4E53-A17B-21A7958E293A}" type="parTrans" cxnId="{967A817C-7DC3-4C4B-9C2B-36E946645F66}">
      <dgm:prSet/>
      <dgm:spPr/>
      <dgm:t>
        <a:bodyPr/>
        <a:lstStyle/>
        <a:p>
          <a:endParaRPr lang="en-US" sz="1200"/>
        </a:p>
      </dgm:t>
    </dgm:pt>
    <dgm:pt modelId="{B97F1F8F-6498-4C53-83C1-36817F551E88}" type="sibTrans" cxnId="{967A817C-7DC3-4C4B-9C2B-36E946645F66}">
      <dgm:prSet/>
      <dgm:spPr/>
      <dgm:t>
        <a:bodyPr/>
        <a:lstStyle/>
        <a:p>
          <a:endParaRPr lang="en-US" sz="1200"/>
        </a:p>
      </dgm:t>
    </dgm:pt>
    <dgm:pt modelId="{3AF3D4AE-C36D-49F3-B87A-1A12BC24BE1D}">
      <dgm:prSet custT="1"/>
      <dgm:spPr/>
      <dgm:t>
        <a:bodyPr/>
        <a:lstStyle/>
        <a:p>
          <a:pPr algn="ctr"/>
          <a:r>
            <a:rPr lang="en-US" sz="2400" dirty="0">
              <a:latin typeface="Gill Sans MT" panose="020B0502020104020203" pitchFamily="34" charset="0"/>
            </a:rPr>
            <a:t>A group of people who represent either themselves or an agency                                   that aims to provide Bermuda with factual, objective, and comparable information concerning drugs and drug addiction, and their consequences.</a:t>
          </a:r>
        </a:p>
        <a:p>
          <a:pPr algn="l"/>
          <a:endParaRPr lang="en-US" sz="1200" dirty="0">
            <a:latin typeface="Gill Sans MT" panose="020B0502020104020203" pitchFamily="34" charset="0"/>
          </a:endParaRPr>
        </a:p>
      </dgm:t>
    </dgm:pt>
    <dgm:pt modelId="{D5A09D38-2C3F-45DF-8015-82AA21F5FA98}" type="parTrans" cxnId="{524E686D-8ED7-4BA6-ADC2-1FF7D953759B}">
      <dgm:prSet/>
      <dgm:spPr/>
      <dgm:t>
        <a:bodyPr/>
        <a:lstStyle/>
        <a:p>
          <a:endParaRPr lang="en-US" sz="1200"/>
        </a:p>
      </dgm:t>
    </dgm:pt>
    <dgm:pt modelId="{D82FD6C3-6D25-49F0-A919-B05D52BCD5F0}" type="sibTrans" cxnId="{524E686D-8ED7-4BA6-ADC2-1FF7D953759B}">
      <dgm:prSet/>
      <dgm:spPr/>
      <dgm:t>
        <a:bodyPr/>
        <a:lstStyle/>
        <a:p>
          <a:endParaRPr lang="en-US" sz="1200"/>
        </a:p>
      </dgm:t>
    </dgm:pt>
    <dgm:pt modelId="{4022BC70-0021-4A52-9DD8-9F41FE22C2D7}" type="pres">
      <dgm:prSet presAssocID="{120F943B-A08E-4FE8-AA05-EE433C260ADD}" presName="Name0" presStyleCnt="0">
        <dgm:presLayoutVars>
          <dgm:chMax val="3"/>
          <dgm:chPref val="1"/>
          <dgm:dir/>
          <dgm:animLvl val="lvl"/>
          <dgm:resizeHandles/>
        </dgm:presLayoutVars>
      </dgm:prSet>
      <dgm:spPr/>
      <dgm:t>
        <a:bodyPr/>
        <a:lstStyle/>
        <a:p>
          <a:endParaRPr lang="en-US"/>
        </a:p>
      </dgm:t>
    </dgm:pt>
    <dgm:pt modelId="{EC3FDCD7-9B2E-44BB-A0AE-5F3AA8149397}" type="pres">
      <dgm:prSet presAssocID="{120F943B-A08E-4FE8-AA05-EE433C260ADD}" presName="outerBox" presStyleCnt="0"/>
      <dgm:spPr/>
    </dgm:pt>
    <dgm:pt modelId="{172F38F4-2B83-4D9F-BBE7-4E69D0D1CAB6}" type="pres">
      <dgm:prSet presAssocID="{120F943B-A08E-4FE8-AA05-EE433C260ADD}" presName="outerBoxParent" presStyleLbl="node1" presStyleIdx="0" presStyleCnt="3"/>
      <dgm:spPr/>
      <dgm:t>
        <a:bodyPr/>
        <a:lstStyle/>
        <a:p>
          <a:endParaRPr lang="en-US"/>
        </a:p>
      </dgm:t>
    </dgm:pt>
    <dgm:pt modelId="{8C9CDEA6-2523-49E5-A9C2-E95C8B99ADD0}" type="pres">
      <dgm:prSet presAssocID="{120F943B-A08E-4FE8-AA05-EE433C260ADD}" presName="outerBoxChildren" presStyleCnt="0"/>
      <dgm:spPr/>
    </dgm:pt>
    <dgm:pt modelId="{8A4B4A41-337A-4E8D-AC0F-8CED7ADE9FFC}" type="pres">
      <dgm:prSet presAssocID="{B209F919-F709-4FF3-85A1-09E1BF697E95}" presName="oChild" presStyleLbl="fgAcc1" presStyleIdx="0" presStyleCnt="7" custScaleX="100771">
        <dgm:presLayoutVars>
          <dgm:bulletEnabled val="1"/>
        </dgm:presLayoutVars>
      </dgm:prSet>
      <dgm:spPr/>
      <dgm:t>
        <a:bodyPr/>
        <a:lstStyle/>
        <a:p>
          <a:endParaRPr lang="en-US"/>
        </a:p>
      </dgm:t>
    </dgm:pt>
    <dgm:pt modelId="{F8204131-DD39-439A-86BF-543FD5782BAD}" type="pres">
      <dgm:prSet presAssocID="{120F943B-A08E-4FE8-AA05-EE433C260ADD}" presName="middleBox" presStyleCnt="0"/>
      <dgm:spPr/>
    </dgm:pt>
    <dgm:pt modelId="{80CEF4A1-7264-4902-B979-56D49B43BA6B}" type="pres">
      <dgm:prSet presAssocID="{120F943B-A08E-4FE8-AA05-EE433C260ADD}" presName="middleBoxParent" presStyleLbl="node1" presStyleIdx="1" presStyleCnt="3" custScaleX="103190"/>
      <dgm:spPr/>
      <dgm:t>
        <a:bodyPr/>
        <a:lstStyle/>
        <a:p>
          <a:endParaRPr lang="en-US"/>
        </a:p>
      </dgm:t>
    </dgm:pt>
    <dgm:pt modelId="{40788E7E-6B39-4183-8551-FA6E9C25BB00}" type="pres">
      <dgm:prSet presAssocID="{120F943B-A08E-4FE8-AA05-EE433C260ADD}" presName="middleBoxChildren" presStyleCnt="0"/>
      <dgm:spPr/>
    </dgm:pt>
    <dgm:pt modelId="{F278748E-DDD0-4023-9693-0D0887F102C2}" type="pres">
      <dgm:prSet presAssocID="{895D686C-09E6-4765-92D1-B95120F952D8}" presName="mChild" presStyleLbl="fgAcc1" presStyleIdx="1" presStyleCnt="7" custScaleX="119379">
        <dgm:presLayoutVars>
          <dgm:bulletEnabled val="1"/>
        </dgm:presLayoutVars>
      </dgm:prSet>
      <dgm:spPr/>
      <dgm:t>
        <a:bodyPr/>
        <a:lstStyle/>
        <a:p>
          <a:endParaRPr lang="en-US"/>
        </a:p>
      </dgm:t>
    </dgm:pt>
    <dgm:pt modelId="{2D60F68A-19CB-4F0F-B666-F679602B0B21}" type="pres">
      <dgm:prSet presAssocID="{120F943B-A08E-4FE8-AA05-EE433C260ADD}" presName="centerBox" presStyleCnt="0"/>
      <dgm:spPr/>
    </dgm:pt>
    <dgm:pt modelId="{E1E76539-18F9-44DD-9644-02D15AB96766}" type="pres">
      <dgm:prSet presAssocID="{120F943B-A08E-4FE8-AA05-EE433C260ADD}" presName="centerBoxParent" presStyleLbl="node1" presStyleIdx="2" presStyleCnt="3"/>
      <dgm:spPr/>
      <dgm:t>
        <a:bodyPr/>
        <a:lstStyle/>
        <a:p>
          <a:endParaRPr lang="en-US"/>
        </a:p>
      </dgm:t>
    </dgm:pt>
    <dgm:pt modelId="{34F02FB7-CA3F-41F3-B83A-243386658955}" type="pres">
      <dgm:prSet presAssocID="{120F943B-A08E-4FE8-AA05-EE433C260ADD}" presName="centerBoxChildren" presStyleCnt="0"/>
      <dgm:spPr/>
    </dgm:pt>
    <dgm:pt modelId="{4B1A50C3-C412-4133-B401-EE27C8FC768E}" type="pres">
      <dgm:prSet presAssocID="{9EB16F92-7EC1-4A53-9A4A-E78CDC6E3189}" presName="cChild" presStyleLbl="fgAcc1" presStyleIdx="2" presStyleCnt="7">
        <dgm:presLayoutVars>
          <dgm:bulletEnabled val="1"/>
        </dgm:presLayoutVars>
      </dgm:prSet>
      <dgm:spPr/>
      <dgm:t>
        <a:bodyPr/>
        <a:lstStyle/>
        <a:p>
          <a:endParaRPr lang="en-US"/>
        </a:p>
      </dgm:t>
    </dgm:pt>
    <dgm:pt modelId="{2861743B-D374-4478-9A3E-0F293C2E0513}" type="pres">
      <dgm:prSet presAssocID="{7643BB30-2DA4-46A4-AA02-C90BB2BF804F}" presName="centerSibTrans" presStyleCnt="0"/>
      <dgm:spPr/>
    </dgm:pt>
    <dgm:pt modelId="{6BAAAC2E-2CCF-44CE-9125-9DA221206623}" type="pres">
      <dgm:prSet presAssocID="{7250829D-8966-488E-A5DC-2A1F80A62F58}" presName="cChild" presStyleLbl="fgAcc1" presStyleIdx="3" presStyleCnt="7">
        <dgm:presLayoutVars>
          <dgm:bulletEnabled val="1"/>
        </dgm:presLayoutVars>
      </dgm:prSet>
      <dgm:spPr/>
      <dgm:t>
        <a:bodyPr/>
        <a:lstStyle/>
        <a:p>
          <a:endParaRPr lang="en-US"/>
        </a:p>
      </dgm:t>
    </dgm:pt>
    <dgm:pt modelId="{6602DCE3-9BCC-49F5-AD44-B8142D8F03F1}" type="pres">
      <dgm:prSet presAssocID="{8F5196ED-B5CB-4283-BE89-0C10B2801CB8}" presName="centerSibTrans" presStyleCnt="0"/>
      <dgm:spPr/>
    </dgm:pt>
    <dgm:pt modelId="{C9911648-29B7-403F-94FD-7802C43F7250}" type="pres">
      <dgm:prSet presAssocID="{CBCDC7BE-8523-4475-A959-651CB2CE2E95}" presName="cChild" presStyleLbl="fgAcc1" presStyleIdx="4" presStyleCnt="7">
        <dgm:presLayoutVars>
          <dgm:bulletEnabled val="1"/>
        </dgm:presLayoutVars>
      </dgm:prSet>
      <dgm:spPr/>
      <dgm:t>
        <a:bodyPr/>
        <a:lstStyle/>
        <a:p>
          <a:endParaRPr lang="en-US"/>
        </a:p>
      </dgm:t>
    </dgm:pt>
    <dgm:pt modelId="{DBFF0A56-DDFE-400B-8565-56E38F5DBC78}" type="pres">
      <dgm:prSet presAssocID="{D22CA0C7-ED4D-403E-9119-9C47B7016E72}" presName="centerSibTrans" presStyleCnt="0"/>
      <dgm:spPr/>
    </dgm:pt>
    <dgm:pt modelId="{EBB17469-DABF-4B00-9B4F-2452339B9E50}" type="pres">
      <dgm:prSet presAssocID="{7F160D7F-62B7-4509-85DC-4DC0B1406965}" presName="cChild" presStyleLbl="fgAcc1" presStyleIdx="5" presStyleCnt="7">
        <dgm:presLayoutVars>
          <dgm:bulletEnabled val="1"/>
        </dgm:presLayoutVars>
      </dgm:prSet>
      <dgm:spPr/>
      <dgm:t>
        <a:bodyPr/>
        <a:lstStyle/>
        <a:p>
          <a:endParaRPr lang="en-US"/>
        </a:p>
      </dgm:t>
    </dgm:pt>
    <dgm:pt modelId="{DD323F19-7CBC-4A65-999B-EC641E71AA41}" type="pres">
      <dgm:prSet presAssocID="{BDC5D806-FDE3-4FE8-972D-E2B893054973}" presName="centerSibTrans" presStyleCnt="0"/>
      <dgm:spPr/>
    </dgm:pt>
    <dgm:pt modelId="{676C58B5-8E6E-4F74-AB1F-32854B95308C}" type="pres">
      <dgm:prSet presAssocID="{5F679E06-EA7B-48B7-B189-1898F9E72B6F}" presName="cChild" presStyleLbl="fgAcc1" presStyleIdx="6" presStyleCnt="7">
        <dgm:presLayoutVars>
          <dgm:bulletEnabled val="1"/>
        </dgm:presLayoutVars>
      </dgm:prSet>
      <dgm:spPr/>
      <dgm:t>
        <a:bodyPr/>
        <a:lstStyle/>
        <a:p>
          <a:endParaRPr lang="en-US"/>
        </a:p>
      </dgm:t>
    </dgm:pt>
  </dgm:ptLst>
  <dgm:cxnLst>
    <dgm:cxn modelId="{33973584-EF12-46B2-A371-DFACB5627CC2}" srcId="{3AF3D4AE-C36D-49F3-B87A-1A12BC24BE1D}" destId="{B209F919-F709-4FF3-85A1-09E1BF697E95}" srcOrd="0" destOrd="0" parTransId="{5960D46F-E810-4378-9B6D-4D2F2B2C023D}" sibTransId="{A2230A55-578C-4ECB-9318-788777ABDDB5}"/>
    <dgm:cxn modelId="{D48D09AD-5EF3-4B38-B2D0-6950B458FE33}" type="presOf" srcId="{7F160D7F-62B7-4509-85DC-4DC0B1406965}" destId="{EBB17469-DABF-4B00-9B4F-2452339B9E50}" srcOrd="0" destOrd="0" presId="urn:microsoft.com/office/officeart/2005/8/layout/target2"/>
    <dgm:cxn modelId="{78F1D233-C96D-4C48-A4DA-96BAAF8D72D1}" type="presOf" srcId="{9EB16F92-7EC1-4A53-9A4A-E78CDC6E3189}" destId="{4B1A50C3-C412-4133-B401-EE27C8FC768E}" srcOrd="0" destOrd="0" presId="urn:microsoft.com/office/officeart/2005/8/layout/target2"/>
    <dgm:cxn modelId="{57469A87-78A3-4BAA-B6B8-29E9B33A89F3}" srcId="{8B510483-3A98-4353-91DE-BD7DF2E5916C}" destId="{895D686C-09E6-4765-92D1-B95120F952D8}" srcOrd="0" destOrd="0" parTransId="{1C0B046D-14E1-44EC-906D-C24FD8A44A13}" sibTransId="{1E1F5730-5AAD-415F-8C5F-111F31B2FB73}"/>
    <dgm:cxn modelId="{4CE3BBA5-1EEE-4DB5-8446-738004094B83}" srcId="{3B9C869C-E822-4877-A968-16F1B8258412}" destId="{5F679E06-EA7B-48B7-B189-1898F9E72B6F}" srcOrd="4" destOrd="0" parTransId="{815E7AE4-2D11-42F7-BB30-B17D5FD45861}" sibTransId="{8CF21E83-4B25-4FB3-BAD9-9FB3D211B2D3}"/>
    <dgm:cxn modelId="{41A30FE9-689A-4024-AA6E-5CE28F1A4836}" srcId="{3B9C869C-E822-4877-A968-16F1B8258412}" destId="{CBCDC7BE-8523-4475-A959-651CB2CE2E95}" srcOrd="2" destOrd="0" parTransId="{A28B42D2-5EEB-4107-AA3A-6431E062AA86}" sibTransId="{D22CA0C7-ED4D-403E-9119-9C47B7016E72}"/>
    <dgm:cxn modelId="{0043BC7F-CE8C-454D-9CD9-88CE61EC6BAA}" srcId="{120F943B-A08E-4FE8-AA05-EE433C260ADD}" destId="{3B9C869C-E822-4877-A968-16F1B8258412}" srcOrd="2" destOrd="0" parTransId="{25758BCE-B84B-4282-9E22-1867D565D12E}" sibTransId="{701BD22C-C7EA-4166-94B2-1B5E0BF31C69}"/>
    <dgm:cxn modelId="{FF76E499-6A3B-421D-A8B5-AB0B4B07BF2D}" type="presOf" srcId="{CBCDC7BE-8523-4475-A959-651CB2CE2E95}" destId="{C9911648-29B7-403F-94FD-7802C43F7250}" srcOrd="0" destOrd="0" presId="urn:microsoft.com/office/officeart/2005/8/layout/target2"/>
    <dgm:cxn modelId="{2DDBE113-83BB-464A-8D44-98712A9D3565}" type="presOf" srcId="{3B9C869C-E822-4877-A968-16F1B8258412}" destId="{E1E76539-18F9-44DD-9644-02D15AB96766}" srcOrd="0" destOrd="0" presId="urn:microsoft.com/office/officeart/2005/8/layout/target2"/>
    <dgm:cxn modelId="{79ADC54E-9C0B-4088-BCBE-C804223EB7F9}" srcId="{3B9C869C-E822-4877-A968-16F1B8258412}" destId="{7F160D7F-62B7-4509-85DC-4DC0B1406965}" srcOrd="3" destOrd="0" parTransId="{A35A8A63-BC61-44B8-8A94-5CCF73B8329E}" sibTransId="{BDC5D806-FDE3-4FE8-972D-E2B893054973}"/>
    <dgm:cxn modelId="{967A817C-7DC3-4C4B-9C2B-36E946645F66}" srcId="{120F943B-A08E-4FE8-AA05-EE433C260ADD}" destId="{8B510483-3A98-4353-91DE-BD7DF2E5916C}" srcOrd="1" destOrd="0" parTransId="{19DD6EA0-3A1A-4E53-A17B-21A7958E293A}" sibTransId="{B97F1F8F-6498-4C53-83C1-36817F551E88}"/>
    <dgm:cxn modelId="{2604CEB9-B72E-49B8-BB87-BF15A87F6509}" type="presOf" srcId="{7250829D-8966-488E-A5DC-2A1F80A62F58}" destId="{6BAAAC2E-2CCF-44CE-9125-9DA221206623}" srcOrd="0" destOrd="0" presId="urn:microsoft.com/office/officeart/2005/8/layout/target2"/>
    <dgm:cxn modelId="{21996AD2-2DB3-46E2-8250-79589F767E3D}" type="presOf" srcId="{3AF3D4AE-C36D-49F3-B87A-1A12BC24BE1D}" destId="{172F38F4-2B83-4D9F-BBE7-4E69D0D1CAB6}" srcOrd="0" destOrd="0" presId="urn:microsoft.com/office/officeart/2005/8/layout/target2"/>
    <dgm:cxn modelId="{4FF390B9-BA73-4949-8E1A-C3FA116ABB6A}" type="presOf" srcId="{120F943B-A08E-4FE8-AA05-EE433C260ADD}" destId="{4022BC70-0021-4A52-9DD8-9F41FE22C2D7}" srcOrd="0" destOrd="0" presId="urn:microsoft.com/office/officeart/2005/8/layout/target2"/>
    <dgm:cxn modelId="{DB313ABA-207A-492B-A6BC-10E0B885E39B}" type="presOf" srcId="{8B510483-3A98-4353-91DE-BD7DF2E5916C}" destId="{80CEF4A1-7264-4902-B979-56D49B43BA6B}" srcOrd="0" destOrd="0" presId="urn:microsoft.com/office/officeart/2005/8/layout/target2"/>
    <dgm:cxn modelId="{6F6A8DE1-4007-41E5-8BB2-8A9954C5EB1E}" srcId="{3B9C869C-E822-4877-A968-16F1B8258412}" destId="{9EB16F92-7EC1-4A53-9A4A-E78CDC6E3189}" srcOrd="0" destOrd="0" parTransId="{0F5D27BD-2845-4F50-9704-F207EAAAF14C}" sibTransId="{7643BB30-2DA4-46A4-AA02-C90BB2BF804F}"/>
    <dgm:cxn modelId="{6BD89BEC-E4E8-4A33-A352-646098010241}" type="presOf" srcId="{5F679E06-EA7B-48B7-B189-1898F9E72B6F}" destId="{676C58B5-8E6E-4F74-AB1F-32854B95308C}" srcOrd="0" destOrd="0" presId="urn:microsoft.com/office/officeart/2005/8/layout/target2"/>
    <dgm:cxn modelId="{07A90731-595A-4C12-8208-E2E47FC370A5}" srcId="{3B9C869C-E822-4877-A968-16F1B8258412}" destId="{7250829D-8966-488E-A5DC-2A1F80A62F58}" srcOrd="1" destOrd="0" parTransId="{6641FECA-3D2A-4E59-8DB0-79A82A946711}" sibTransId="{8F5196ED-B5CB-4283-BE89-0C10B2801CB8}"/>
    <dgm:cxn modelId="{524E686D-8ED7-4BA6-ADC2-1FF7D953759B}" srcId="{120F943B-A08E-4FE8-AA05-EE433C260ADD}" destId="{3AF3D4AE-C36D-49F3-B87A-1A12BC24BE1D}" srcOrd="0" destOrd="0" parTransId="{D5A09D38-2C3F-45DF-8015-82AA21F5FA98}" sibTransId="{D82FD6C3-6D25-49F0-A919-B05D52BCD5F0}"/>
    <dgm:cxn modelId="{C14BD927-461C-408D-A4A5-801923A38BF3}" type="presOf" srcId="{895D686C-09E6-4765-92D1-B95120F952D8}" destId="{F278748E-DDD0-4023-9693-0D0887F102C2}" srcOrd="0" destOrd="0" presId="urn:microsoft.com/office/officeart/2005/8/layout/target2"/>
    <dgm:cxn modelId="{51B8AEB2-DEC7-4E55-9F72-8BB960AA24C5}" srcId="{120F943B-A08E-4FE8-AA05-EE433C260ADD}" destId="{28723809-1AB9-447C-A354-E01A4F618980}" srcOrd="3" destOrd="0" parTransId="{2ECAE4A1-9807-4A34-831B-6440DF1679B0}" sibTransId="{A1F44021-8505-46A2-AF0D-BFA268038EFB}"/>
    <dgm:cxn modelId="{CFE24184-EA37-4250-B018-E802BFEFA560}" type="presOf" srcId="{B209F919-F709-4FF3-85A1-09E1BF697E95}" destId="{8A4B4A41-337A-4E8D-AC0F-8CED7ADE9FFC}" srcOrd="0" destOrd="0" presId="urn:microsoft.com/office/officeart/2005/8/layout/target2"/>
    <dgm:cxn modelId="{ACF040DF-4BBF-4B9A-8891-70E1810FF9EF}" type="presParOf" srcId="{4022BC70-0021-4A52-9DD8-9F41FE22C2D7}" destId="{EC3FDCD7-9B2E-44BB-A0AE-5F3AA8149397}" srcOrd="0" destOrd="0" presId="urn:microsoft.com/office/officeart/2005/8/layout/target2"/>
    <dgm:cxn modelId="{3DE36BC8-A716-4E39-B549-69D28612E0F3}" type="presParOf" srcId="{EC3FDCD7-9B2E-44BB-A0AE-5F3AA8149397}" destId="{172F38F4-2B83-4D9F-BBE7-4E69D0D1CAB6}" srcOrd="0" destOrd="0" presId="urn:microsoft.com/office/officeart/2005/8/layout/target2"/>
    <dgm:cxn modelId="{98CEAA1A-0972-4E85-8E7C-8C8709646DCB}" type="presParOf" srcId="{EC3FDCD7-9B2E-44BB-A0AE-5F3AA8149397}" destId="{8C9CDEA6-2523-49E5-A9C2-E95C8B99ADD0}" srcOrd="1" destOrd="0" presId="urn:microsoft.com/office/officeart/2005/8/layout/target2"/>
    <dgm:cxn modelId="{2F535DC8-F935-4C35-BC16-61593426453C}" type="presParOf" srcId="{8C9CDEA6-2523-49E5-A9C2-E95C8B99ADD0}" destId="{8A4B4A41-337A-4E8D-AC0F-8CED7ADE9FFC}" srcOrd="0" destOrd="0" presId="urn:microsoft.com/office/officeart/2005/8/layout/target2"/>
    <dgm:cxn modelId="{ECAE1630-E209-48D9-8E90-C323473C9394}" type="presParOf" srcId="{4022BC70-0021-4A52-9DD8-9F41FE22C2D7}" destId="{F8204131-DD39-439A-86BF-543FD5782BAD}" srcOrd="1" destOrd="0" presId="urn:microsoft.com/office/officeart/2005/8/layout/target2"/>
    <dgm:cxn modelId="{44A1F0BA-5F4B-4800-BE95-3E025A71A53C}" type="presParOf" srcId="{F8204131-DD39-439A-86BF-543FD5782BAD}" destId="{80CEF4A1-7264-4902-B979-56D49B43BA6B}" srcOrd="0" destOrd="0" presId="urn:microsoft.com/office/officeart/2005/8/layout/target2"/>
    <dgm:cxn modelId="{74A13823-4229-4109-8AC8-8132F03B09EA}" type="presParOf" srcId="{F8204131-DD39-439A-86BF-543FD5782BAD}" destId="{40788E7E-6B39-4183-8551-FA6E9C25BB00}" srcOrd="1" destOrd="0" presId="urn:microsoft.com/office/officeart/2005/8/layout/target2"/>
    <dgm:cxn modelId="{26B192A7-1B95-4437-959F-C864BF7B6D88}" type="presParOf" srcId="{40788E7E-6B39-4183-8551-FA6E9C25BB00}" destId="{F278748E-DDD0-4023-9693-0D0887F102C2}" srcOrd="0" destOrd="0" presId="urn:microsoft.com/office/officeart/2005/8/layout/target2"/>
    <dgm:cxn modelId="{A3F76ED1-D2C2-4577-9DBD-E65556160ED5}" type="presParOf" srcId="{4022BC70-0021-4A52-9DD8-9F41FE22C2D7}" destId="{2D60F68A-19CB-4F0F-B666-F679602B0B21}" srcOrd="2" destOrd="0" presId="urn:microsoft.com/office/officeart/2005/8/layout/target2"/>
    <dgm:cxn modelId="{A81C639F-4326-4C5E-A92E-A5FE44B26583}" type="presParOf" srcId="{2D60F68A-19CB-4F0F-B666-F679602B0B21}" destId="{E1E76539-18F9-44DD-9644-02D15AB96766}" srcOrd="0" destOrd="0" presId="urn:microsoft.com/office/officeart/2005/8/layout/target2"/>
    <dgm:cxn modelId="{831E7A0C-4969-442B-A106-4FF326DDC3D2}" type="presParOf" srcId="{2D60F68A-19CB-4F0F-B666-F679602B0B21}" destId="{34F02FB7-CA3F-41F3-B83A-243386658955}" srcOrd="1" destOrd="0" presId="urn:microsoft.com/office/officeart/2005/8/layout/target2"/>
    <dgm:cxn modelId="{BFA902F1-7CB6-4CBA-B155-CF7673792FFA}" type="presParOf" srcId="{34F02FB7-CA3F-41F3-B83A-243386658955}" destId="{4B1A50C3-C412-4133-B401-EE27C8FC768E}" srcOrd="0" destOrd="0" presId="urn:microsoft.com/office/officeart/2005/8/layout/target2"/>
    <dgm:cxn modelId="{D699EE35-4058-44E8-8004-87074852364C}" type="presParOf" srcId="{34F02FB7-CA3F-41F3-B83A-243386658955}" destId="{2861743B-D374-4478-9A3E-0F293C2E0513}" srcOrd="1" destOrd="0" presId="urn:microsoft.com/office/officeart/2005/8/layout/target2"/>
    <dgm:cxn modelId="{854E68CE-CC96-4C70-996F-2873419296D6}" type="presParOf" srcId="{34F02FB7-CA3F-41F3-B83A-243386658955}" destId="{6BAAAC2E-2CCF-44CE-9125-9DA221206623}" srcOrd="2" destOrd="0" presId="urn:microsoft.com/office/officeart/2005/8/layout/target2"/>
    <dgm:cxn modelId="{93E53506-EF67-47AE-AE6C-3092456A4F74}" type="presParOf" srcId="{34F02FB7-CA3F-41F3-B83A-243386658955}" destId="{6602DCE3-9BCC-49F5-AD44-B8142D8F03F1}" srcOrd="3" destOrd="0" presId="urn:microsoft.com/office/officeart/2005/8/layout/target2"/>
    <dgm:cxn modelId="{29AC6661-F00E-4B8B-AE54-4FEB84040347}" type="presParOf" srcId="{34F02FB7-CA3F-41F3-B83A-243386658955}" destId="{C9911648-29B7-403F-94FD-7802C43F7250}" srcOrd="4" destOrd="0" presId="urn:microsoft.com/office/officeart/2005/8/layout/target2"/>
    <dgm:cxn modelId="{22176E3E-A831-4D03-8BC5-8DF126A92D07}" type="presParOf" srcId="{34F02FB7-CA3F-41F3-B83A-243386658955}" destId="{DBFF0A56-DDFE-400B-8565-56E38F5DBC78}" srcOrd="5" destOrd="0" presId="urn:microsoft.com/office/officeart/2005/8/layout/target2"/>
    <dgm:cxn modelId="{D3DE0E14-8F71-472D-B97B-362ACE826A6D}" type="presParOf" srcId="{34F02FB7-CA3F-41F3-B83A-243386658955}" destId="{EBB17469-DABF-4B00-9B4F-2452339B9E50}" srcOrd="6" destOrd="0" presId="urn:microsoft.com/office/officeart/2005/8/layout/target2"/>
    <dgm:cxn modelId="{E81E8B90-F2D7-4473-BA37-397C7B69D452}" type="presParOf" srcId="{34F02FB7-CA3F-41F3-B83A-243386658955}" destId="{DD323F19-7CBC-4A65-999B-EC641E71AA41}" srcOrd="7" destOrd="0" presId="urn:microsoft.com/office/officeart/2005/8/layout/target2"/>
    <dgm:cxn modelId="{3F895767-4B4D-4D03-AB55-AD9099237606}" type="presParOf" srcId="{34F02FB7-CA3F-41F3-B83A-243386658955}" destId="{676C58B5-8E6E-4F74-AB1F-32854B95308C}" srcOrd="8" destOrd="0" presId="urn:microsoft.com/office/officeart/2005/8/layout/targe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CB8736-1A03-4805-A106-7348A6A0B176}" type="doc">
      <dgm:prSet loTypeId="urn:microsoft.com/office/officeart/2005/8/layout/matrix1" loCatId="matrix" qsTypeId="urn:microsoft.com/office/officeart/2005/8/quickstyle/3d3" qsCatId="3D" csTypeId="urn:microsoft.com/office/officeart/2005/8/colors/accent6_1" csCatId="accent6" phldr="1"/>
      <dgm:spPr/>
      <dgm:t>
        <a:bodyPr/>
        <a:lstStyle/>
        <a:p>
          <a:endParaRPr lang="en-US"/>
        </a:p>
      </dgm:t>
    </dgm:pt>
    <dgm:pt modelId="{545DE32E-1A6D-4741-88A0-80AB613668EF}">
      <dgm:prSet/>
      <dgm:spPr>
        <a:solidFill>
          <a:srgbClr val="0070C0"/>
        </a:solidFill>
      </dgm:spPr>
      <dgm:t>
        <a:bodyPr/>
        <a:lstStyle/>
        <a:p>
          <a:pPr algn="ctr" rtl="0"/>
          <a:r>
            <a:rPr lang="en-US" b="1" dirty="0">
              <a:solidFill>
                <a:schemeClr val="tx1"/>
              </a:solidFill>
            </a:rPr>
            <a:t>Since 2006</a:t>
          </a:r>
        </a:p>
      </dgm:t>
    </dgm:pt>
    <dgm:pt modelId="{AECB3DA0-9A8E-40F2-915A-554AC6DB13AE}" type="parTrans" cxnId="{CE390B52-D575-4BC0-B02D-F07351E92600}">
      <dgm:prSet/>
      <dgm:spPr/>
      <dgm:t>
        <a:bodyPr/>
        <a:lstStyle/>
        <a:p>
          <a:pPr algn="ctr"/>
          <a:endParaRPr lang="en-US"/>
        </a:p>
      </dgm:t>
    </dgm:pt>
    <dgm:pt modelId="{480C05FC-C843-4727-AF21-E9EA88F32A73}" type="sibTrans" cxnId="{CE390B52-D575-4BC0-B02D-F07351E92600}">
      <dgm:prSet/>
      <dgm:spPr/>
      <dgm:t>
        <a:bodyPr/>
        <a:lstStyle/>
        <a:p>
          <a:pPr algn="ctr"/>
          <a:endParaRPr lang="en-US"/>
        </a:p>
      </dgm:t>
    </dgm:pt>
    <dgm:pt modelId="{74492719-D207-4D26-8CFC-2AD756A48636}">
      <dgm:prSet custT="1"/>
      <dgm:spPr/>
      <dgm:t>
        <a:bodyPr/>
        <a:lstStyle/>
        <a:p>
          <a:pPr algn="ctr"/>
          <a:r>
            <a:rPr lang="en-US" sz="4200" dirty="0">
              <a:latin typeface="Gill Sans MT" panose="020B0502020104020203" pitchFamily="34" charset="0"/>
            </a:rPr>
            <a:t>From 7 to </a:t>
          </a:r>
          <a:r>
            <a:rPr lang="en-US" sz="6000" b="1" dirty="0">
              <a:solidFill>
                <a:srgbClr val="0070C0"/>
              </a:solidFill>
              <a:latin typeface="Gill Sans MT" panose="020B0502020104020203" pitchFamily="34" charset="0"/>
            </a:rPr>
            <a:t>32</a:t>
          </a:r>
          <a:r>
            <a:rPr lang="en-US" sz="4200" dirty="0">
              <a:solidFill>
                <a:srgbClr val="FFC000"/>
              </a:solidFill>
              <a:latin typeface="Gill Sans MT" panose="020B0502020104020203" pitchFamily="34" charset="0"/>
            </a:rPr>
            <a:t>                   </a:t>
          </a:r>
          <a:r>
            <a:rPr lang="en-US" sz="4200" dirty="0">
              <a:latin typeface="Gill Sans MT" panose="020B0502020104020203" pitchFamily="34" charset="0"/>
            </a:rPr>
            <a:t>data providers </a:t>
          </a:r>
        </a:p>
      </dgm:t>
    </dgm:pt>
    <dgm:pt modelId="{333589FE-AB01-4F5C-B669-E9CCF6453EAE}" type="parTrans" cxnId="{6CB5BC75-D8F5-4A72-9A54-6BE8264BBFC4}">
      <dgm:prSet/>
      <dgm:spPr/>
      <dgm:t>
        <a:bodyPr/>
        <a:lstStyle/>
        <a:p>
          <a:pPr algn="ctr"/>
          <a:endParaRPr lang="en-US"/>
        </a:p>
      </dgm:t>
    </dgm:pt>
    <dgm:pt modelId="{FF13D9CD-CEB1-4765-855A-A9B9CD4D6395}" type="sibTrans" cxnId="{6CB5BC75-D8F5-4A72-9A54-6BE8264BBFC4}">
      <dgm:prSet/>
      <dgm:spPr/>
      <dgm:t>
        <a:bodyPr/>
        <a:lstStyle/>
        <a:p>
          <a:pPr algn="ctr"/>
          <a:endParaRPr lang="en-US"/>
        </a:p>
      </dgm:t>
    </dgm:pt>
    <dgm:pt modelId="{07D26E8F-98F8-402D-B550-A723227D15C1}">
      <dgm:prSet custT="1"/>
      <dgm:spPr/>
      <dgm:t>
        <a:bodyPr/>
        <a:lstStyle/>
        <a:p>
          <a:pPr algn="ctr"/>
          <a:r>
            <a:rPr lang="en-US" sz="6000" b="1" dirty="0">
              <a:solidFill>
                <a:srgbClr val="0070C0"/>
              </a:solidFill>
              <a:latin typeface="Gill Sans MT" panose="020B0502020104020203" pitchFamily="34" charset="0"/>
            </a:rPr>
            <a:t>45</a:t>
          </a:r>
          <a:r>
            <a:rPr lang="en-US" sz="4200" dirty="0">
              <a:latin typeface="Gill Sans MT" panose="020B0502020104020203" pitchFamily="34" charset="0"/>
            </a:rPr>
            <a:t>                                drug control areas </a:t>
          </a:r>
        </a:p>
      </dgm:t>
    </dgm:pt>
    <dgm:pt modelId="{57E05F6E-3B9D-429C-9A7A-7040D2F2E8F8}" type="parTrans" cxnId="{CA368CF6-337B-4C9E-8BBE-8F9215FBC538}">
      <dgm:prSet/>
      <dgm:spPr/>
      <dgm:t>
        <a:bodyPr/>
        <a:lstStyle/>
        <a:p>
          <a:pPr algn="ctr"/>
          <a:endParaRPr lang="en-US"/>
        </a:p>
      </dgm:t>
    </dgm:pt>
    <dgm:pt modelId="{AF8BBB02-D985-4866-BAF9-029115526FA8}" type="sibTrans" cxnId="{CA368CF6-337B-4C9E-8BBE-8F9215FBC538}">
      <dgm:prSet/>
      <dgm:spPr/>
      <dgm:t>
        <a:bodyPr/>
        <a:lstStyle/>
        <a:p>
          <a:pPr algn="ctr"/>
          <a:endParaRPr lang="en-US"/>
        </a:p>
      </dgm:t>
    </dgm:pt>
    <dgm:pt modelId="{DA4AC1BD-E637-45E4-9F5C-29EB52FF840F}">
      <dgm:prSet custT="1"/>
      <dgm:spPr/>
      <dgm:t>
        <a:bodyPr/>
        <a:lstStyle/>
        <a:p>
          <a:pPr algn="ctr"/>
          <a:r>
            <a:rPr lang="en-US" sz="6000" b="1" dirty="0">
              <a:solidFill>
                <a:srgbClr val="0070C0"/>
              </a:solidFill>
              <a:latin typeface="Gill Sans MT" panose="020B0502020104020203" pitchFamily="34" charset="0"/>
            </a:rPr>
            <a:t>150+                </a:t>
          </a:r>
          <a:r>
            <a:rPr lang="en-US" sz="4200" dirty="0">
              <a:latin typeface="Gill Sans MT" panose="020B0502020104020203" pitchFamily="34" charset="0"/>
            </a:rPr>
            <a:t>indicators</a:t>
          </a:r>
        </a:p>
      </dgm:t>
    </dgm:pt>
    <dgm:pt modelId="{20EFEAFA-29FA-43FC-8624-EE72717C4398}" type="parTrans" cxnId="{A40B54ED-8440-4850-B897-F8E6450947B4}">
      <dgm:prSet/>
      <dgm:spPr/>
      <dgm:t>
        <a:bodyPr/>
        <a:lstStyle/>
        <a:p>
          <a:pPr algn="ctr"/>
          <a:endParaRPr lang="en-US"/>
        </a:p>
      </dgm:t>
    </dgm:pt>
    <dgm:pt modelId="{C1968DC9-49DA-4237-8123-9DCD06861726}" type="sibTrans" cxnId="{A40B54ED-8440-4850-B897-F8E6450947B4}">
      <dgm:prSet/>
      <dgm:spPr/>
      <dgm:t>
        <a:bodyPr/>
        <a:lstStyle/>
        <a:p>
          <a:pPr algn="ctr"/>
          <a:endParaRPr lang="en-US"/>
        </a:p>
      </dgm:t>
    </dgm:pt>
    <dgm:pt modelId="{72565CAF-4033-4ACE-908A-C37FBBED189C}">
      <dgm:prSet custT="1"/>
      <dgm:spPr/>
      <dgm:t>
        <a:bodyPr/>
        <a:lstStyle/>
        <a:p>
          <a:pPr algn="ctr"/>
          <a:r>
            <a:rPr lang="en-US" sz="6000" b="1" dirty="0" smtClean="0">
              <a:solidFill>
                <a:srgbClr val="0070C0"/>
              </a:solidFill>
              <a:latin typeface="Gill Sans MT" panose="020B0502020104020203" pitchFamily="34" charset="0"/>
            </a:rPr>
            <a:t>12-year</a:t>
          </a:r>
          <a:r>
            <a:rPr lang="en-US" sz="4200" dirty="0" smtClean="0">
              <a:latin typeface="Gill Sans MT" panose="020B0502020104020203" pitchFamily="34" charset="0"/>
            </a:rPr>
            <a:t> </a:t>
          </a:r>
          <a:r>
            <a:rPr lang="en-US" sz="4200" dirty="0">
              <a:latin typeface="Gill Sans MT" panose="020B0502020104020203" pitchFamily="34" charset="0"/>
            </a:rPr>
            <a:t>series               for most indicators</a:t>
          </a:r>
        </a:p>
      </dgm:t>
    </dgm:pt>
    <dgm:pt modelId="{15871B46-DE51-4460-8D5A-D9B64221EB74}" type="parTrans" cxnId="{08E8A4E5-076F-4983-AE6B-97811B1DAA42}">
      <dgm:prSet/>
      <dgm:spPr/>
      <dgm:t>
        <a:bodyPr/>
        <a:lstStyle/>
        <a:p>
          <a:pPr algn="ctr"/>
          <a:endParaRPr lang="en-US"/>
        </a:p>
      </dgm:t>
    </dgm:pt>
    <dgm:pt modelId="{B1F7AE26-894A-4CB7-8B9B-E2B90262388A}" type="sibTrans" cxnId="{08E8A4E5-076F-4983-AE6B-97811B1DAA42}">
      <dgm:prSet/>
      <dgm:spPr/>
      <dgm:t>
        <a:bodyPr/>
        <a:lstStyle/>
        <a:p>
          <a:pPr algn="ctr"/>
          <a:endParaRPr lang="en-US"/>
        </a:p>
      </dgm:t>
    </dgm:pt>
    <dgm:pt modelId="{70B3B60E-E98A-4438-924F-D448ED1C3626}">
      <dgm:prSet/>
      <dgm:spPr/>
      <dgm:t>
        <a:bodyPr/>
        <a:lstStyle/>
        <a:p>
          <a:pPr algn="ctr"/>
          <a:endParaRPr lang="en-US" dirty="0"/>
        </a:p>
      </dgm:t>
    </dgm:pt>
    <dgm:pt modelId="{CF7A0F45-9458-422B-B33E-7B616B6BDB02}" type="parTrans" cxnId="{3524564D-829C-440B-BCB7-8527FB3900B7}">
      <dgm:prSet/>
      <dgm:spPr/>
      <dgm:t>
        <a:bodyPr/>
        <a:lstStyle/>
        <a:p>
          <a:pPr algn="ctr"/>
          <a:endParaRPr lang="en-US"/>
        </a:p>
      </dgm:t>
    </dgm:pt>
    <dgm:pt modelId="{A08ABDC8-CBAA-4CF3-94FA-F42B48543969}" type="sibTrans" cxnId="{3524564D-829C-440B-BCB7-8527FB3900B7}">
      <dgm:prSet/>
      <dgm:spPr/>
      <dgm:t>
        <a:bodyPr/>
        <a:lstStyle/>
        <a:p>
          <a:pPr algn="ctr"/>
          <a:endParaRPr lang="en-US"/>
        </a:p>
      </dgm:t>
    </dgm:pt>
    <dgm:pt modelId="{7982A735-265B-4F3B-BE2D-B7FF1D6C11EC}" type="pres">
      <dgm:prSet presAssocID="{64CB8736-1A03-4805-A106-7348A6A0B176}" presName="diagram" presStyleCnt="0">
        <dgm:presLayoutVars>
          <dgm:chMax val="1"/>
          <dgm:dir/>
          <dgm:animLvl val="ctr"/>
          <dgm:resizeHandles val="exact"/>
        </dgm:presLayoutVars>
      </dgm:prSet>
      <dgm:spPr/>
      <dgm:t>
        <a:bodyPr/>
        <a:lstStyle/>
        <a:p>
          <a:endParaRPr lang="en-US"/>
        </a:p>
      </dgm:t>
    </dgm:pt>
    <dgm:pt modelId="{8298299B-BDAC-468A-8C6F-2C0F98D01C72}" type="pres">
      <dgm:prSet presAssocID="{64CB8736-1A03-4805-A106-7348A6A0B176}" presName="matrix" presStyleCnt="0"/>
      <dgm:spPr/>
    </dgm:pt>
    <dgm:pt modelId="{9826A249-DC4F-4964-8E13-5E9FD7ABE757}" type="pres">
      <dgm:prSet presAssocID="{64CB8736-1A03-4805-A106-7348A6A0B176}" presName="tile1" presStyleLbl="node1" presStyleIdx="0" presStyleCnt="4" custLinFactNeighborX="-8322" custLinFactNeighborY="-487"/>
      <dgm:spPr/>
      <dgm:t>
        <a:bodyPr/>
        <a:lstStyle/>
        <a:p>
          <a:endParaRPr lang="en-US"/>
        </a:p>
      </dgm:t>
    </dgm:pt>
    <dgm:pt modelId="{CA59D06D-017E-41C3-AEE4-73A20EEECC5B}" type="pres">
      <dgm:prSet presAssocID="{64CB8736-1A03-4805-A106-7348A6A0B176}" presName="tile1text" presStyleLbl="node1" presStyleIdx="0" presStyleCnt="4">
        <dgm:presLayoutVars>
          <dgm:chMax val="0"/>
          <dgm:chPref val="0"/>
          <dgm:bulletEnabled val="1"/>
        </dgm:presLayoutVars>
      </dgm:prSet>
      <dgm:spPr/>
      <dgm:t>
        <a:bodyPr/>
        <a:lstStyle/>
        <a:p>
          <a:endParaRPr lang="en-US"/>
        </a:p>
      </dgm:t>
    </dgm:pt>
    <dgm:pt modelId="{186B0DC4-1949-4B0E-B0F5-2BBE83EB715C}" type="pres">
      <dgm:prSet presAssocID="{64CB8736-1A03-4805-A106-7348A6A0B176}" presName="tile2" presStyleLbl="node1" presStyleIdx="1" presStyleCnt="4"/>
      <dgm:spPr/>
      <dgm:t>
        <a:bodyPr/>
        <a:lstStyle/>
        <a:p>
          <a:endParaRPr lang="en-US"/>
        </a:p>
      </dgm:t>
    </dgm:pt>
    <dgm:pt modelId="{866BB720-DB48-4F58-99F7-BE2588BC4D66}" type="pres">
      <dgm:prSet presAssocID="{64CB8736-1A03-4805-A106-7348A6A0B176}" presName="tile2text" presStyleLbl="node1" presStyleIdx="1" presStyleCnt="4">
        <dgm:presLayoutVars>
          <dgm:chMax val="0"/>
          <dgm:chPref val="0"/>
          <dgm:bulletEnabled val="1"/>
        </dgm:presLayoutVars>
      </dgm:prSet>
      <dgm:spPr/>
      <dgm:t>
        <a:bodyPr/>
        <a:lstStyle/>
        <a:p>
          <a:endParaRPr lang="en-US"/>
        </a:p>
      </dgm:t>
    </dgm:pt>
    <dgm:pt modelId="{8A2ED8F9-5204-4148-B93B-3892FAD0BD3A}" type="pres">
      <dgm:prSet presAssocID="{64CB8736-1A03-4805-A106-7348A6A0B176}" presName="tile3" presStyleLbl="node1" presStyleIdx="2" presStyleCnt="4"/>
      <dgm:spPr/>
      <dgm:t>
        <a:bodyPr/>
        <a:lstStyle/>
        <a:p>
          <a:endParaRPr lang="en-US"/>
        </a:p>
      </dgm:t>
    </dgm:pt>
    <dgm:pt modelId="{5A509A88-B6B3-40AD-9552-3D4C4D8F0B30}" type="pres">
      <dgm:prSet presAssocID="{64CB8736-1A03-4805-A106-7348A6A0B176}" presName="tile3text" presStyleLbl="node1" presStyleIdx="2" presStyleCnt="4">
        <dgm:presLayoutVars>
          <dgm:chMax val="0"/>
          <dgm:chPref val="0"/>
          <dgm:bulletEnabled val="1"/>
        </dgm:presLayoutVars>
      </dgm:prSet>
      <dgm:spPr/>
      <dgm:t>
        <a:bodyPr/>
        <a:lstStyle/>
        <a:p>
          <a:endParaRPr lang="en-US"/>
        </a:p>
      </dgm:t>
    </dgm:pt>
    <dgm:pt modelId="{003AD985-BE4E-4D1A-8E61-090702AEF0A4}" type="pres">
      <dgm:prSet presAssocID="{64CB8736-1A03-4805-A106-7348A6A0B176}" presName="tile4" presStyleLbl="node1" presStyleIdx="3" presStyleCnt="4"/>
      <dgm:spPr/>
      <dgm:t>
        <a:bodyPr/>
        <a:lstStyle/>
        <a:p>
          <a:endParaRPr lang="en-US"/>
        </a:p>
      </dgm:t>
    </dgm:pt>
    <dgm:pt modelId="{404E6635-691B-4827-A72C-D182E1EFDC1B}" type="pres">
      <dgm:prSet presAssocID="{64CB8736-1A03-4805-A106-7348A6A0B176}" presName="tile4text" presStyleLbl="node1" presStyleIdx="3" presStyleCnt="4">
        <dgm:presLayoutVars>
          <dgm:chMax val="0"/>
          <dgm:chPref val="0"/>
          <dgm:bulletEnabled val="1"/>
        </dgm:presLayoutVars>
      </dgm:prSet>
      <dgm:spPr/>
      <dgm:t>
        <a:bodyPr/>
        <a:lstStyle/>
        <a:p>
          <a:endParaRPr lang="en-US"/>
        </a:p>
      </dgm:t>
    </dgm:pt>
    <dgm:pt modelId="{38120959-23D9-443A-A874-42E6E361AC5B}" type="pres">
      <dgm:prSet presAssocID="{64CB8736-1A03-4805-A106-7348A6A0B176}" presName="centerTile" presStyleLbl="fgShp" presStyleIdx="0" presStyleCnt="1">
        <dgm:presLayoutVars>
          <dgm:chMax val="0"/>
          <dgm:chPref val="0"/>
        </dgm:presLayoutVars>
      </dgm:prSet>
      <dgm:spPr/>
      <dgm:t>
        <a:bodyPr/>
        <a:lstStyle/>
        <a:p>
          <a:endParaRPr lang="en-US"/>
        </a:p>
      </dgm:t>
    </dgm:pt>
  </dgm:ptLst>
  <dgm:cxnLst>
    <dgm:cxn modelId="{0FFCBC5B-A5DD-4EEF-8332-9EA050F1C7C1}" type="presOf" srcId="{07D26E8F-98F8-402D-B550-A723227D15C1}" destId="{186B0DC4-1949-4B0E-B0F5-2BBE83EB715C}" srcOrd="0" destOrd="0" presId="urn:microsoft.com/office/officeart/2005/8/layout/matrix1"/>
    <dgm:cxn modelId="{A40B54ED-8440-4850-B897-F8E6450947B4}" srcId="{545DE32E-1A6D-4741-88A0-80AB613668EF}" destId="{DA4AC1BD-E637-45E4-9F5C-29EB52FF840F}" srcOrd="2" destOrd="0" parTransId="{20EFEAFA-29FA-43FC-8624-EE72717C4398}" sibTransId="{C1968DC9-49DA-4237-8123-9DCD06861726}"/>
    <dgm:cxn modelId="{5EFC5505-808D-4FA8-838F-45DAE420D033}" type="presOf" srcId="{545DE32E-1A6D-4741-88A0-80AB613668EF}" destId="{38120959-23D9-443A-A874-42E6E361AC5B}" srcOrd="0" destOrd="0" presId="urn:microsoft.com/office/officeart/2005/8/layout/matrix1"/>
    <dgm:cxn modelId="{BC481ACB-04FE-460E-ABA9-C571C3DE5371}" type="presOf" srcId="{DA4AC1BD-E637-45E4-9F5C-29EB52FF840F}" destId="{5A509A88-B6B3-40AD-9552-3D4C4D8F0B30}" srcOrd="1" destOrd="0" presId="urn:microsoft.com/office/officeart/2005/8/layout/matrix1"/>
    <dgm:cxn modelId="{3524564D-829C-440B-BCB7-8527FB3900B7}" srcId="{545DE32E-1A6D-4741-88A0-80AB613668EF}" destId="{70B3B60E-E98A-4438-924F-D448ED1C3626}" srcOrd="4" destOrd="0" parTransId="{CF7A0F45-9458-422B-B33E-7B616B6BDB02}" sibTransId="{A08ABDC8-CBAA-4CF3-94FA-F42B48543969}"/>
    <dgm:cxn modelId="{406D66FA-74E8-4DC0-BB57-F5F317287EF2}" type="presOf" srcId="{DA4AC1BD-E637-45E4-9F5C-29EB52FF840F}" destId="{8A2ED8F9-5204-4148-B93B-3892FAD0BD3A}" srcOrd="0" destOrd="0" presId="urn:microsoft.com/office/officeart/2005/8/layout/matrix1"/>
    <dgm:cxn modelId="{7526E055-46C5-4E7F-AEA1-D26F4CF96B50}" type="presOf" srcId="{74492719-D207-4D26-8CFC-2AD756A48636}" destId="{CA59D06D-017E-41C3-AEE4-73A20EEECC5B}" srcOrd="1" destOrd="0" presId="urn:microsoft.com/office/officeart/2005/8/layout/matrix1"/>
    <dgm:cxn modelId="{CE390B52-D575-4BC0-B02D-F07351E92600}" srcId="{64CB8736-1A03-4805-A106-7348A6A0B176}" destId="{545DE32E-1A6D-4741-88A0-80AB613668EF}" srcOrd="0" destOrd="0" parTransId="{AECB3DA0-9A8E-40F2-915A-554AC6DB13AE}" sibTransId="{480C05FC-C843-4727-AF21-E9EA88F32A73}"/>
    <dgm:cxn modelId="{C39DD1D6-EC08-4592-AC70-D71D7F385B6B}" type="presOf" srcId="{74492719-D207-4D26-8CFC-2AD756A48636}" destId="{9826A249-DC4F-4964-8E13-5E9FD7ABE757}" srcOrd="0" destOrd="0" presId="urn:microsoft.com/office/officeart/2005/8/layout/matrix1"/>
    <dgm:cxn modelId="{FCEC7ADF-F29F-4161-963C-9F5057F76FE8}" type="presOf" srcId="{64CB8736-1A03-4805-A106-7348A6A0B176}" destId="{7982A735-265B-4F3B-BE2D-B7FF1D6C11EC}" srcOrd="0" destOrd="0" presId="urn:microsoft.com/office/officeart/2005/8/layout/matrix1"/>
    <dgm:cxn modelId="{CA368CF6-337B-4C9E-8BBE-8F9215FBC538}" srcId="{545DE32E-1A6D-4741-88A0-80AB613668EF}" destId="{07D26E8F-98F8-402D-B550-A723227D15C1}" srcOrd="1" destOrd="0" parTransId="{57E05F6E-3B9D-429C-9A7A-7040D2F2E8F8}" sibTransId="{AF8BBB02-D985-4866-BAF9-029115526FA8}"/>
    <dgm:cxn modelId="{6CB5BC75-D8F5-4A72-9A54-6BE8264BBFC4}" srcId="{545DE32E-1A6D-4741-88A0-80AB613668EF}" destId="{74492719-D207-4D26-8CFC-2AD756A48636}" srcOrd="0" destOrd="0" parTransId="{333589FE-AB01-4F5C-B669-E9CCF6453EAE}" sibTransId="{FF13D9CD-CEB1-4765-855A-A9B9CD4D6395}"/>
    <dgm:cxn modelId="{08E8A4E5-076F-4983-AE6B-97811B1DAA42}" srcId="{545DE32E-1A6D-4741-88A0-80AB613668EF}" destId="{72565CAF-4033-4ACE-908A-C37FBBED189C}" srcOrd="3" destOrd="0" parTransId="{15871B46-DE51-4460-8D5A-D9B64221EB74}" sibTransId="{B1F7AE26-894A-4CB7-8B9B-E2B90262388A}"/>
    <dgm:cxn modelId="{135F9716-D7A2-4BB4-AF75-0EF6F2ABF381}" type="presOf" srcId="{07D26E8F-98F8-402D-B550-A723227D15C1}" destId="{866BB720-DB48-4F58-99F7-BE2588BC4D66}" srcOrd="1" destOrd="0" presId="urn:microsoft.com/office/officeart/2005/8/layout/matrix1"/>
    <dgm:cxn modelId="{E3A49E06-2304-4FB2-A28C-3EF0C82F92F5}" type="presOf" srcId="{72565CAF-4033-4ACE-908A-C37FBBED189C}" destId="{404E6635-691B-4827-A72C-D182E1EFDC1B}" srcOrd="1" destOrd="0" presId="urn:microsoft.com/office/officeart/2005/8/layout/matrix1"/>
    <dgm:cxn modelId="{CEACA2F7-2180-4763-9DB7-1206B90C520B}" type="presOf" srcId="{72565CAF-4033-4ACE-908A-C37FBBED189C}" destId="{003AD985-BE4E-4D1A-8E61-090702AEF0A4}" srcOrd="0" destOrd="0" presId="urn:microsoft.com/office/officeart/2005/8/layout/matrix1"/>
    <dgm:cxn modelId="{36EF4B11-C6FB-4E7D-BD44-D66A92CE9C97}" type="presParOf" srcId="{7982A735-265B-4F3B-BE2D-B7FF1D6C11EC}" destId="{8298299B-BDAC-468A-8C6F-2C0F98D01C72}" srcOrd="0" destOrd="0" presId="urn:microsoft.com/office/officeart/2005/8/layout/matrix1"/>
    <dgm:cxn modelId="{CAD9CE27-A8F7-4D15-88F3-F44AA679BC26}" type="presParOf" srcId="{8298299B-BDAC-468A-8C6F-2C0F98D01C72}" destId="{9826A249-DC4F-4964-8E13-5E9FD7ABE757}" srcOrd="0" destOrd="0" presId="urn:microsoft.com/office/officeart/2005/8/layout/matrix1"/>
    <dgm:cxn modelId="{5BF9423D-EC91-4CF6-BA03-7CB6C6521AA8}" type="presParOf" srcId="{8298299B-BDAC-468A-8C6F-2C0F98D01C72}" destId="{CA59D06D-017E-41C3-AEE4-73A20EEECC5B}" srcOrd="1" destOrd="0" presId="urn:microsoft.com/office/officeart/2005/8/layout/matrix1"/>
    <dgm:cxn modelId="{DFDC0522-DE19-4635-9C3A-50634A213784}" type="presParOf" srcId="{8298299B-BDAC-468A-8C6F-2C0F98D01C72}" destId="{186B0DC4-1949-4B0E-B0F5-2BBE83EB715C}" srcOrd="2" destOrd="0" presId="urn:microsoft.com/office/officeart/2005/8/layout/matrix1"/>
    <dgm:cxn modelId="{4392CFD4-04A7-4A88-8EC8-C965D2D7ADB9}" type="presParOf" srcId="{8298299B-BDAC-468A-8C6F-2C0F98D01C72}" destId="{866BB720-DB48-4F58-99F7-BE2588BC4D66}" srcOrd="3" destOrd="0" presId="urn:microsoft.com/office/officeart/2005/8/layout/matrix1"/>
    <dgm:cxn modelId="{765D4BCD-57EE-4530-B96C-3594D6E0CE0F}" type="presParOf" srcId="{8298299B-BDAC-468A-8C6F-2C0F98D01C72}" destId="{8A2ED8F9-5204-4148-B93B-3892FAD0BD3A}" srcOrd="4" destOrd="0" presId="urn:microsoft.com/office/officeart/2005/8/layout/matrix1"/>
    <dgm:cxn modelId="{3902F9A7-7392-4953-BE1A-E41CCDC5693C}" type="presParOf" srcId="{8298299B-BDAC-468A-8C6F-2C0F98D01C72}" destId="{5A509A88-B6B3-40AD-9552-3D4C4D8F0B30}" srcOrd="5" destOrd="0" presId="urn:microsoft.com/office/officeart/2005/8/layout/matrix1"/>
    <dgm:cxn modelId="{01498CE2-8B9B-4A85-82DB-B1B5663D28B2}" type="presParOf" srcId="{8298299B-BDAC-468A-8C6F-2C0F98D01C72}" destId="{003AD985-BE4E-4D1A-8E61-090702AEF0A4}" srcOrd="6" destOrd="0" presId="urn:microsoft.com/office/officeart/2005/8/layout/matrix1"/>
    <dgm:cxn modelId="{B2788F44-6ABC-4416-A0A4-C9FBD3CD86C4}" type="presParOf" srcId="{8298299B-BDAC-468A-8C6F-2C0F98D01C72}" destId="{404E6635-691B-4827-A72C-D182E1EFDC1B}" srcOrd="7" destOrd="0" presId="urn:microsoft.com/office/officeart/2005/8/layout/matrix1"/>
    <dgm:cxn modelId="{4696CD60-380E-4B5D-AECE-05D244525018}" type="presParOf" srcId="{7982A735-265B-4F3B-BE2D-B7FF1D6C11EC}" destId="{38120959-23D9-443A-A874-42E6E361AC5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E154E5B-42F2-445B-9192-D5BF89D5777A}" type="doc">
      <dgm:prSet loTypeId="urn:microsoft.com/office/officeart/2005/8/layout/hList1" loCatId="list" qsTypeId="urn:microsoft.com/office/officeart/2005/8/quickstyle/simple5" qsCatId="simple" csTypeId="urn:microsoft.com/office/officeart/2005/8/colors/accent3_2" csCatId="accent3" phldr="1"/>
      <dgm:spPr/>
      <dgm:t>
        <a:bodyPr/>
        <a:lstStyle/>
        <a:p>
          <a:endParaRPr lang="en-US"/>
        </a:p>
      </dgm:t>
    </dgm:pt>
    <dgm:pt modelId="{A876E8D4-10F3-4AEC-82FC-459E4ED3E039}">
      <dgm:prSet/>
      <dgm:spPr>
        <a:solidFill>
          <a:srgbClr val="0070C0"/>
        </a:solidFill>
      </dgm:spPr>
      <dgm:t>
        <a:bodyPr/>
        <a:lstStyle/>
        <a:p>
          <a:r>
            <a:rPr lang="en-US" b="1" dirty="0">
              <a:latin typeface="Gill Sans MT" panose="020B0502020104020203" pitchFamily="34" charset="0"/>
            </a:rPr>
            <a:t>STAFFING</a:t>
          </a:r>
          <a:endParaRPr lang="en-US" dirty="0">
            <a:latin typeface="Gill Sans MT" panose="020B0502020104020203" pitchFamily="34" charset="0"/>
          </a:endParaRPr>
        </a:p>
      </dgm:t>
    </dgm:pt>
    <dgm:pt modelId="{9BF1E087-0300-4DBC-B43E-86CE753C5034}" type="parTrans" cxnId="{D7AA4C39-F570-4A54-A8EC-5E695B024393}">
      <dgm:prSet/>
      <dgm:spPr/>
      <dgm:t>
        <a:bodyPr/>
        <a:lstStyle/>
        <a:p>
          <a:endParaRPr lang="en-US">
            <a:latin typeface="Gill Sans MT" panose="020B0502020104020203" pitchFamily="34" charset="0"/>
          </a:endParaRPr>
        </a:p>
      </dgm:t>
    </dgm:pt>
    <dgm:pt modelId="{0D130433-98A3-4074-9D6B-776A4EC47A16}" type="sibTrans" cxnId="{D7AA4C39-F570-4A54-A8EC-5E695B024393}">
      <dgm:prSet/>
      <dgm:spPr/>
      <dgm:t>
        <a:bodyPr/>
        <a:lstStyle/>
        <a:p>
          <a:endParaRPr lang="en-US">
            <a:latin typeface="Gill Sans MT" panose="020B0502020104020203" pitchFamily="34" charset="0"/>
          </a:endParaRPr>
        </a:p>
      </dgm:t>
    </dgm:pt>
    <dgm:pt modelId="{53F11669-E4E0-43BA-BCCC-E6EABE3FAE88}">
      <dgm:prSet/>
      <dgm:spPr>
        <a:solidFill>
          <a:srgbClr val="0070C0"/>
        </a:solidFill>
      </dgm:spPr>
      <dgm:t>
        <a:bodyPr/>
        <a:lstStyle/>
        <a:p>
          <a:r>
            <a:rPr lang="en-US" b="1" dirty="0">
              <a:latin typeface="Gill Sans MT" panose="020B0502020104020203" pitchFamily="34" charset="0"/>
            </a:rPr>
            <a:t>DATA</a:t>
          </a:r>
          <a:endParaRPr lang="en-US" dirty="0">
            <a:latin typeface="Gill Sans MT" panose="020B0502020104020203" pitchFamily="34" charset="0"/>
          </a:endParaRPr>
        </a:p>
      </dgm:t>
    </dgm:pt>
    <dgm:pt modelId="{E7E163AC-787B-4B75-BF91-D97DB46C8017}" type="parTrans" cxnId="{76FBA6EB-AD83-4FCF-A069-9246BB2708F0}">
      <dgm:prSet/>
      <dgm:spPr/>
      <dgm:t>
        <a:bodyPr/>
        <a:lstStyle/>
        <a:p>
          <a:endParaRPr lang="en-US">
            <a:latin typeface="Gill Sans MT" panose="020B0502020104020203" pitchFamily="34" charset="0"/>
          </a:endParaRPr>
        </a:p>
      </dgm:t>
    </dgm:pt>
    <dgm:pt modelId="{1336F314-6B29-48B7-B4B7-EC273A2CFAE8}" type="sibTrans" cxnId="{76FBA6EB-AD83-4FCF-A069-9246BB2708F0}">
      <dgm:prSet/>
      <dgm:spPr/>
      <dgm:t>
        <a:bodyPr/>
        <a:lstStyle/>
        <a:p>
          <a:endParaRPr lang="en-US">
            <a:latin typeface="Gill Sans MT" panose="020B0502020104020203" pitchFamily="34" charset="0"/>
          </a:endParaRPr>
        </a:p>
      </dgm:t>
    </dgm:pt>
    <dgm:pt modelId="{4CA5EA8B-5C42-4F17-A338-0367D8614E7A}">
      <dgm:prSet/>
      <dgm:spPr/>
      <dgm:t>
        <a:bodyPr/>
        <a:lstStyle/>
        <a:p>
          <a:pPr algn="just"/>
          <a:r>
            <a:rPr lang="en-US" dirty="0">
              <a:latin typeface="Gill Sans MT" panose="020B0502020104020203" pitchFamily="34" charset="0"/>
            </a:rPr>
            <a:t>Changes</a:t>
          </a:r>
          <a:r>
            <a:rPr lang="en-US" b="1" dirty="0">
              <a:latin typeface="Gill Sans MT" panose="020B0502020104020203" pitchFamily="34" charset="0"/>
            </a:rPr>
            <a:t> </a:t>
          </a:r>
          <a:r>
            <a:rPr lang="en-US" dirty="0">
              <a:latin typeface="Gill Sans MT" panose="020B0502020104020203" pitchFamily="34" charset="0"/>
            </a:rPr>
            <a:t>in terms of what was collected and reported in previous year;  missing/incomplete,  inconsistent,  or no longer collecting certain data. </a:t>
          </a:r>
        </a:p>
      </dgm:t>
    </dgm:pt>
    <dgm:pt modelId="{9DDF7546-5EE0-4A76-9EC7-C96921EBE6BB}" type="parTrans" cxnId="{5381FF23-E004-4C22-B76E-EF19509E56D3}">
      <dgm:prSet/>
      <dgm:spPr/>
      <dgm:t>
        <a:bodyPr/>
        <a:lstStyle/>
        <a:p>
          <a:endParaRPr lang="en-US">
            <a:latin typeface="Gill Sans MT" panose="020B0502020104020203" pitchFamily="34" charset="0"/>
          </a:endParaRPr>
        </a:p>
      </dgm:t>
    </dgm:pt>
    <dgm:pt modelId="{3709C736-4FD5-4F97-AF9D-569277834140}" type="sibTrans" cxnId="{5381FF23-E004-4C22-B76E-EF19509E56D3}">
      <dgm:prSet/>
      <dgm:spPr/>
      <dgm:t>
        <a:bodyPr/>
        <a:lstStyle/>
        <a:p>
          <a:endParaRPr lang="en-US">
            <a:latin typeface="Gill Sans MT" panose="020B0502020104020203" pitchFamily="34" charset="0"/>
          </a:endParaRPr>
        </a:p>
      </dgm:t>
    </dgm:pt>
    <dgm:pt modelId="{D592938D-25A2-487E-BDDD-C92FF2F1B20D}">
      <dgm:prSet/>
      <dgm:spPr/>
      <dgm:t>
        <a:bodyPr/>
        <a:lstStyle/>
        <a:p>
          <a:pPr algn="just"/>
          <a:r>
            <a:rPr lang="en-US" dirty="0">
              <a:latin typeface="Gill Sans MT" panose="020B0502020104020203" pitchFamily="34" charset="0"/>
            </a:rPr>
            <a:t>Lack of qualitative/ supporting data to supplement quantitative data (e.g., why certain trends were observed) </a:t>
          </a:r>
        </a:p>
      </dgm:t>
    </dgm:pt>
    <dgm:pt modelId="{29E82657-6542-4166-A6A9-35457493189B}" type="parTrans" cxnId="{D3B5F2A0-0885-4524-A83D-DFC5A42C82AF}">
      <dgm:prSet/>
      <dgm:spPr/>
      <dgm:t>
        <a:bodyPr/>
        <a:lstStyle/>
        <a:p>
          <a:endParaRPr lang="en-US">
            <a:latin typeface="Gill Sans MT" panose="020B0502020104020203" pitchFamily="34" charset="0"/>
          </a:endParaRPr>
        </a:p>
      </dgm:t>
    </dgm:pt>
    <dgm:pt modelId="{34103D6D-A37B-4986-B7EB-C7B4DC1A4E9B}" type="sibTrans" cxnId="{D3B5F2A0-0885-4524-A83D-DFC5A42C82AF}">
      <dgm:prSet/>
      <dgm:spPr/>
      <dgm:t>
        <a:bodyPr/>
        <a:lstStyle/>
        <a:p>
          <a:endParaRPr lang="en-US">
            <a:latin typeface="Gill Sans MT" panose="020B0502020104020203" pitchFamily="34" charset="0"/>
          </a:endParaRPr>
        </a:p>
      </dgm:t>
    </dgm:pt>
    <dgm:pt modelId="{6BD982A9-5571-4398-A096-6E986FB48187}">
      <dgm:prSet/>
      <dgm:spPr/>
      <dgm:t>
        <a:bodyPr/>
        <a:lstStyle/>
        <a:p>
          <a:pPr algn="just"/>
          <a:r>
            <a:rPr lang="en-US" dirty="0">
              <a:latin typeface="Gill Sans MT" panose="020B0502020104020203" pitchFamily="34" charset="0"/>
            </a:rPr>
            <a:t>Still unable to obtain additional Drug Prevention data to add to the report.</a:t>
          </a:r>
        </a:p>
      </dgm:t>
    </dgm:pt>
    <dgm:pt modelId="{91AB5AB4-B37D-494D-A8C8-0407C0A4BE36}" type="parTrans" cxnId="{87A7B0CD-A7C5-4373-870D-A9750596575F}">
      <dgm:prSet/>
      <dgm:spPr/>
      <dgm:t>
        <a:bodyPr/>
        <a:lstStyle/>
        <a:p>
          <a:endParaRPr lang="en-US">
            <a:latin typeface="Gill Sans MT" panose="020B0502020104020203" pitchFamily="34" charset="0"/>
          </a:endParaRPr>
        </a:p>
      </dgm:t>
    </dgm:pt>
    <dgm:pt modelId="{76C853EF-A206-4B08-AAED-9552D36AFCAF}" type="sibTrans" cxnId="{87A7B0CD-A7C5-4373-870D-A9750596575F}">
      <dgm:prSet/>
      <dgm:spPr/>
      <dgm:t>
        <a:bodyPr/>
        <a:lstStyle/>
        <a:p>
          <a:endParaRPr lang="en-US">
            <a:latin typeface="Gill Sans MT" panose="020B0502020104020203" pitchFamily="34" charset="0"/>
          </a:endParaRPr>
        </a:p>
      </dgm:t>
    </dgm:pt>
    <dgm:pt modelId="{38DE4610-66D3-4512-9326-827A14E9BAFE}">
      <dgm:prSet/>
      <dgm:spPr>
        <a:solidFill>
          <a:srgbClr val="0070C0"/>
        </a:solidFill>
      </dgm:spPr>
      <dgm:t>
        <a:bodyPr/>
        <a:lstStyle/>
        <a:p>
          <a:r>
            <a:rPr lang="en-US" b="1" dirty="0">
              <a:latin typeface="Gill Sans MT" panose="020B0502020104020203" pitchFamily="34" charset="0"/>
            </a:rPr>
            <a:t>DEADLINE</a:t>
          </a:r>
        </a:p>
      </dgm:t>
    </dgm:pt>
    <dgm:pt modelId="{0F8B8CF8-8D91-4579-8915-BE63459E7CA5}" type="parTrans" cxnId="{AF24038E-CB53-4068-B271-277A005537D2}">
      <dgm:prSet/>
      <dgm:spPr/>
      <dgm:t>
        <a:bodyPr/>
        <a:lstStyle/>
        <a:p>
          <a:endParaRPr lang="en-US">
            <a:latin typeface="Gill Sans MT" panose="020B0502020104020203" pitchFamily="34" charset="0"/>
          </a:endParaRPr>
        </a:p>
      </dgm:t>
    </dgm:pt>
    <dgm:pt modelId="{47F7A271-B01A-4042-80E2-0F30B67E41AE}" type="sibTrans" cxnId="{AF24038E-CB53-4068-B271-277A005537D2}">
      <dgm:prSet/>
      <dgm:spPr/>
      <dgm:t>
        <a:bodyPr/>
        <a:lstStyle/>
        <a:p>
          <a:endParaRPr lang="en-US">
            <a:latin typeface="Gill Sans MT" panose="020B0502020104020203" pitchFamily="34" charset="0"/>
          </a:endParaRPr>
        </a:p>
      </dgm:t>
    </dgm:pt>
    <dgm:pt modelId="{E9A5A5DC-51EF-4053-B665-2D460BC7F1D4}">
      <dgm:prSet/>
      <dgm:spPr>
        <a:solidFill>
          <a:srgbClr val="0070C0"/>
        </a:solidFill>
      </dgm:spPr>
      <dgm:t>
        <a:bodyPr/>
        <a:lstStyle/>
        <a:p>
          <a:r>
            <a:rPr lang="en-US" b="1" dirty="0">
              <a:latin typeface="Gill Sans MT" panose="020B0502020104020203" pitchFamily="34" charset="0"/>
            </a:rPr>
            <a:t>DATABASE</a:t>
          </a:r>
        </a:p>
      </dgm:t>
    </dgm:pt>
    <dgm:pt modelId="{7A05F34C-B7B8-466E-8CEA-FEBC763C446D}" type="parTrans" cxnId="{51B7C0E2-C5F2-4CF1-B9A9-B52762817B84}">
      <dgm:prSet/>
      <dgm:spPr/>
      <dgm:t>
        <a:bodyPr/>
        <a:lstStyle/>
        <a:p>
          <a:endParaRPr lang="en-US">
            <a:latin typeface="Gill Sans MT" panose="020B0502020104020203" pitchFamily="34" charset="0"/>
          </a:endParaRPr>
        </a:p>
      </dgm:t>
    </dgm:pt>
    <dgm:pt modelId="{6C360227-0B28-49FB-874E-F0AA60744533}" type="sibTrans" cxnId="{51B7C0E2-C5F2-4CF1-B9A9-B52762817B84}">
      <dgm:prSet/>
      <dgm:spPr/>
      <dgm:t>
        <a:bodyPr/>
        <a:lstStyle/>
        <a:p>
          <a:endParaRPr lang="en-US">
            <a:latin typeface="Gill Sans MT" panose="020B0502020104020203" pitchFamily="34" charset="0"/>
          </a:endParaRPr>
        </a:p>
      </dgm:t>
    </dgm:pt>
    <dgm:pt modelId="{2A670CBC-9F15-4C05-A416-B4252CEB3A44}">
      <dgm:prSet/>
      <dgm:spPr/>
      <dgm:t>
        <a:bodyPr/>
        <a:lstStyle/>
        <a:p>
          <a:pPr algn="just"/>
          <a:r>
            <a:rPr lang="en-US" dirty="0">
              <a:latin typeface="Gill Sans MT" panose="020B0502020104020203" pitchFamily="34" charset="0"/>
            </a:rPr>
            <a:t>Less than 100% utilisation of BerDIN database directly by BerDIN Members.</a:t>
          </a:r>
        </a:p>
      </dgm:t>
    </dgm:pt>
    <dgm:pt modelId="{DE2560C7-199B-4327-98F6-B250B4156142}" type="parTrans" cxnId="{BEAC1551-767A-4A17-A23E-56B2B3CE3D88}">
      <dgm:prSet/>
      <dgm:spPr/>
      <dgm:t>
        <a:bodyPr/>
        <a:lstStyle/>
        <a:p>
          <a:endParaRPr lang="en-US">
            <a:latin typeface="Gill Sans MT" panose="020B0502020104020203" pitchFamily="34" charset="0"/>
          </a:endParaRPr>
        </a:p>
      </dgm:t>
    </dgm:pt>
    <dgm:pt modelId="{696D6B7C-454C-48B0-9683-6B783E97F9DE}" type="sibTrans" cxnId="{BEAC1551-767A-4A17-A23E-56B2B3CE3D88}">
      <dgm:prSet/>
      <dgm:spPr/>
      <dgm:t>
        <a:bodyPr/>
        <a:lstStyle/>
        <a:p>
          <a:endParaRPr lang="en-US">
            <a:latin typeface="Gill Sans MT" panose="020B0502020104020203" pitchFamily="34" charset="0"/>
          </a:endParaRPr>
        </a:p>
      </dgm:t>
    </dgm:pt>
    <dgm:pt modelId="{03AD72B1-9896-4913-AD2A-86932A72F27B}">
      <dgm:prSet custT="1"/>
      <dgm:spPr/>
      <dgm:t>
        <a:bodyPr/>
        <a:lstStyle/>
        <a:p>
          <a:pPr algn="just"/>
          <a:r>
            <a:rPr lang="en-US" sz="1600" dirty="0">
              <a:latin typeface="Gill Sans MT" panose="020B0502020104020203" pitchFamily="34" charset="0"/>
            </a:rPr>
            <a:t>Shortages, turnover, or organisation restructure resulting in a need for relationship building and advocacy.</a:t>
          </a:r>
        </a:p>
      </dgm:t>
    </dgm:pt>
    <dgm:pt modelId="{1511342D-E10C-4549-95C4-C693619CD2A4}" type="parTrans" cxnId="{3CC1ACC5-5776-4D10-8746-B1F17088CEC2}">
      <dgm:prSet/>
      <dgm:spPr/>
      <dgm:t>
        <a:bodyPr/>
        <a:lstStyle/>
        <a:p>
          <a:endParaRPr lang="en-US">
            <a:latin typeface="Gill Sans MT" panose="020B0502020104020203" pitchFamily="34" charset="0"/>
          </a:endParaRPr>
        </a:p>
      </dgm:t>
    </dgm:pt>
    <dgm:pt modelId="{8C50AC07-4186-43ED-BE75-82642613BF6D}" type="sibTrans" cxnId="{3CC1ACC5-5776-4D10-8746-B1F17088CEC2}">
      <dgm:prSet/>
      <dgm:spPr/>
      <dgm:t>
        <a:bodyPr/>
        <a:lstStyle/>
        <a:p>
          <a:endParaRPr lang="en-US">
            <a:latin typeface="Gill Sans MT" panose="020B0502020104020203" pitchFamily="34" charset="0"/>
          </a:endParaRPr>
        </a:p>
      </dgm:t>
    </dgm:pt>
    <dgm:pt modelId="{6CDFCF1A-2589-4CE2-A26E-97CCE8142D5B}">
      <dgm:prSet/>
      <dgm:spPr/>
      <dgm:t>
        <a:bodyPr/>
        <a:lstStyle/>
        <a:p>
          <a:r>
            <a:rPr lang="en-US" dirty="0">
              <a:latin typeface="Gill Sans MT" panose="020B0502020104020203" pitchFamily="34" charset="0"/>
            </a:rPr>
            <a:t>Not all agencies met the target submission date.</a:t>
          </a:r>
        </a:p>
      </dgm:t>
    </dgm:pt>
    <dgm:pt modelId="{52527C2C-1D00-4B85-BF50-81C35F98F9B4}" type="parTrans" cxnId="{BFDAA455-8852-4FAB-9902-AAD41B0E5300}">
      <dgm:prSet/>
      <dgm:spPr/>
      <dgm:t>
        <a:bodyPr/>
        <a:lstStyle/>
        <a:p>
          <a:endParaRPr lang="en-US">
            <a:latin typeface="Gill Sans MT" panose="020B0502020104020203" pitchFamily="34" charset="0"/>
          </a:endParaRPr>
        </a:p>
      </dgm:t>
    </dgm:pt>
    <dgm:pt modelId="{91F5216B-ECEA-42DA-835F-145E031B435F}" type="sibTrans" cxnId="{BFDAA455-8852-4FAB-9902-AAD41B0E5300}">
      <dgm:prSet/>
      <dgm:spPr/>
      <dgm:t>
        <a:bodyPr/>
        <a:lstStyle/>
        <a:p>
          <a:endParaRPr lang="en-US">
            <a:latin typeface="Gill Sans MT" panose="020B0502020104020203" pitchFamily="34" charset="0"/>
          </a:endParaRPr>
        </a:p>
      </dgm:t>
    </dgm:pt>
    <dgm:pt modelId="{6706C400-2459-4EFE-9AF8-4846E37B6C3D}">
      <dgm:prSet/>
      <dgm:spPr/>
      <dgm:t>
        <a:bodyPr/>
        <a:lstStyle/>
        <a:p>
          <a:pPr algn="just"/>
          <a:r>
            <a:rPr lang="en-US" dirty="0" smtClean="0">
              <a:latin typeface="Gill Sans MT" panose="020B0502020104020203" pitchFamily="34" charset="0"/>
            </a:rPr>
            <a:t>Key indicators not reported by interdiction agency. </a:t>
          </a:r>
          <a:endParaRPr lang="en-US" dirty="0">
            <a:latin typeface="Gill Sans MT" panose="020B0502020104020203" pitchFamily="34" charset="0"/>
          </a:endParaRPr>
        </a:p>
      </dgm:t>
    </dgm:pt>
    <dgm:pt modelId="{00CE8A85-1DDA-4107-AD8B-CC4C739CD364}" type="parTrans" cxnId="{71FF72E0-1D7B-41C3-8EB7-1A96F003F31C}">
      <dgm:prSet/>
      <dgm:spPr/>
      <dgm:t>
        <a:bodyPr/>
        <a:lstStyle/>
        <a:p>
          <a:endParaRPr lang="en-US"/>
        </a:p>
      </dgm:t>
    </dgm:pt>
    <dgm:pt modelId="{59EB93A1-88B1-4295-B02B-D2DF1541A46D}" type="sibTrans" cxnId="{71FF72E0-1D7B-41C3-8EB7-1A96F003F31C}">
      <dgm:prSet/>
      <dgm:spPr/>
      <dgm:t>
        <a:bodyPr/>
        <a:lstStyle/>
        <a:p>
          <a:endParaRPr lang="en-US"/>
        </a:p>
      </dgm:t>
    </dgm:pt>
    <dgm:pt modelId="{4D485A80-EF69-4FAA-9998-398FA537A707}" type="pres">
      <dgm:prSet presAssocID="{EE154E5B-42F2-445B-9192-D5BF89D5777A}" presName="Name0" presStyleCnt="0">
        <dgm:presLayoutVars>
          <dgm:dir/>
          <dgm:animLvl val="lvl"/>
          <dgm:resizeHandles val="exact"/>
        </dgm:presLayoutVars>
      </dgm:prSet>
      <dgm:spPr/>
      <dgm:t>
        <a:bodyPr/>
        <a:lstStyle/>
        <a:p>
          <a:endParaRPr lang="en-US"/>
        </a:p>
      </dgm:t>
    </dgm:pt>
    <dgm:pt modelId="{F49586A3-4499-4AC0-9707-9FEC195016C0}" type="pres">
      <dgm:prSet presAssocID="{A876E8D4-10F3-4AEC-82FC-459E4ED3E039}" presName="composite" presStyleCnt="0"/>
      <dgm:spPr/>
      <dgm:t>
        <a:bodyPr/>
        <a:lstStyle/>
        <a:p>
          <a:endParaRPr lang="en-US"/>
        </a:p>
      </dgm:t>
    </dgm:pt>
    <dgm:pt modelId="{A8AEC8E7-F44E-49C0-A08B-CB5B3AE6194B}" type="pres">
      <dgm:prSet presAssocID="{A876E8D4-10F3-4AEC-82FC-459E4ED3E039}" presName="parTx" presStyleLbl="alignNode1" presStyleIdx="0" presStyleCnt="4">
        <dgm:presLayoutVars>
          <dgm:chMax val="0"/>
          <dgm:chPref val="0"/>
          <dgm:bulletEnabled val="1"/>
        </dgm:presLayoutVars>
      </dgm:prSet>
      <dgm:spPr/>
      <dgm:t>
        <a:bodyPr/>
        <a:lstStyle/>
        <a:p>
          <a:endParaRPr lang="en-US"/>
        </a:p>
      </dgm:t>
    </dgm:pt>
    <dgm:pt modelId="{D46A58B1-C982-4F02-AC81-F800A46B7763}" type="pres">
      <dgm:prSet presAssocID="{A876E8D4-10F3-4AEC-82FC-459E4ED3E039}" presName="desTx" presStyleLbl="alignAccFollowNode1" presStyleIdx="0" presStyleCnt="4">
        <dgm:presLayoutVars>
          <dgm:bulletEnabled val="1"/>
        </dgm:presLayoutVars>
      </dgm:prSet>
      <dgm:spPr/>
      <dgm:t>
        <a:bodyPr/>
        <a:lstStyle/>
        <a:p>
          <a:endParaRPr lang="en-US"/>
        </a:p>
      </dgm:t>
    </dgm:pt>
    <dgm:pt modelId="{A2BBC37F-32B8-417B-B6A8-F05B327C747B}" type="pres">
      <dgm:prSet presAssocID="{0D130433-98A3-4074-9D6B-776A4EC47A16}" presName="space" presStyleCnt="0"/>
      <dgm:spPr/>
      <dgm:t>
        <a:bodyPr/>
        <a:lstStyle/>
        <a:p>
          <a:endParaRPr lang="en-US"/>
        </a:p>
      </dgm:t>
    </dgm:pt>
    <dgm:pt modelId="{E6BC8005-472B-4938-943D-6A4072A44376}" type="pres">
      <dgm:prSet presAssocID="{53F11669-E4E0-43BA-BCCC-E6EABE3FAE88}" presName="composite" presStyleCnt="0"/>
      <dgm:spPr/>
      <dgm:t>
        <a:bodyPr/>
        <a:lstStyle/>
        <a:p>
          <a:endParaRPr lang="en-US"/>
        </a:p>
      </dgm:t>
    </dgm:pt>
    <dgm:pt modelId="{105B52AF-8AB4-4A0E-8CB1-66F4F87984C7}" type="pres">
      <dgm:prSet presAssocID="{53F11669-E4E0-43BA-BCCC-E6EABE3FAE88}" presName="parTx" presStyleLbl="alignNode1" presStyleIdx="1" presStyleCnt="4">
        <dgm:presLayoutVars>
          <dgm:chMax val="0"/>
          <dgm:chPref val="0"/>
          <dgm:bulletEnabled val="1"/>
        </dgm:presLayoutVars>
      </dgm:prSet>
      <dgm:spPr/>
      <dgm:t>
        <a:bodyPr/>
        <a:lstStyle/>
        <a:p>
          <a:endParaRPr lang="en-US"/>
        </a:p>
      </dgm:t>
    </dgm:pt>
    <dgm:pt modelId="{ADC82D50-3C28-4039-8B4C-61925CB244B3}" type="pres">
      <dgm:prSet presAssocID="{53F11669-E4E0-43BA-BCCC-E6EABE3FAE88}" presName="desTx" presStyleLbl="alignAccFollowNode1" presStyleIdx="1" presStyleCnt="4">
        <dgm:presLayoutVars>
          <dgm:bulletEnabled val="1"/>
        </dgm:presLayoutVars>
      </dgm:prSet>
      <dgm:spPr/>
      <dgm:t>
        <a:bodyPr/>
        <a:lstStyle/>
        <a:p>
          <a:endParaRPr lang="en-US"/>
        </a:p>
      </dgm:t>
    </dgm:pt>
    <dgm:pt modelId="{03A447EC-BC71-4067-B3EF-BD0EC0949148}" type="pres">
      <dgm:prSet presAssocID="{1336F314-6B29-48B7-B4B7-EC273A2CFAE8}" presName="space" presStyleCnt="0"/>
      <dgm:spPr/>
      <dgm:t>
        <a:bodyPr/>
        <a:lstStyle/>
        <a:p>
          <a:endParaRPr lang="en-US"/>
        </a:p>
      </dgm:t>
    </dgm:pt>
    <dgm:pt modelId="{0853C5DA-AFD9-476B-BD54-E6A44E744DCD}" type="pres">
      <dgm:prSet presAssocID="{38DE4610-66D3-4512-9326-827A14E9BAFE}" presName="composite" presStyleCnt="0"/>
      <dgm:spPr/>
      <dgm:t>
        <a:bodyPr/>
        <a:lstStyle/>
        <a:p>
          <a:endParaRPr lang="en-US"/>
        </a:p>
      </dgm:t>
    </dgm:pt>
    <dgm:pt modelId="{A07FACA5-127E-4CCD-BAA9-84F4AC960B2D}" type="pres">
      <dgm:prSet presAssocID="{38DE4610-66D3-4512-9326-827A14E9BAFE}" presName="parTx" presStyleLbl="alignNode1" presStyleIdx="2" presStyleCnt="4">
        <dgm:presLayoutVars>
          <dgm:chMax val="0"/>
          <dgm:chPref val="0"/>
          <dgm:bulletEnabled val="1"/>
        </dgm:presLayoutVars>
      </dgm:prSet>
      <dgm:spPr/>
      <dgm:t>
        <a:bodyPr/>
        <a:lstStyle/>
        <a:p>
          <a:endParaRPr lang="en-US"/>
        </a:p>
      </dgm:t>
    </dgm:pt>
    <dgm:pt modelId="{2E9141D8-27F7-4DA4-8006-4B2F076EF224}" type="pres">
      <dgm:prSet presAssocID="{38DE4610-66D3-4512-9326-827A14E9BAFE}" presName="desTx" presStyleLbl="alignAccFollowNode1" presStyleIdx="2" presStyleCnt="4">
        <dgm:presLayoutVars>
          <dgm:bulletEnabled val="1"/>
        </dgm:presLayoutVars>
      </dgm:prSet>
      <dgm:spPr/>
      <dgm:t>
        <a:bodyPr/>
        <a:lstStyle/>
        <a:p>
          <a:endParaRPr lang="en-US"/>
        </a:p>
      </dgm:t>
    </dgm:pt>
    <dgm:pt modelId="{00CD9FD1-4473-44CC-AD71-477ED8A582E1}" type="pres">
      <dgm:prSet presAssocID="{47F7A271-B01A-4042-80E2-0F30B67E41AE}" presName="space" presStyleCnt="0"/>
      <dgm:spPr/>
      <dgm:t>
        <a:bodyPr/>
        <a:lstStyle/>
        <a:p>
          <a:endParaRPr lang="en-US"/>
        </a:p>
      </dgm:t>
    </dgm:pt>
    <dgm:pt modelId="{DA411724-512E-4459-B4CA-7B2D47CCDA3A}" type="pres">
      <dgm:prSet presAssocID="{E9A5A5DC-51EF-4053-B665-2D460BC7F1D4}" presName="composite" presStyleCnt="0"/>
      <dgm:spPr/>
      <dgm:t>
        <a:bodyPr/>
        <a:lstStyle/>
        <a:p>
          <a:endParaRPr lang="en-US"/>
        </a:p>
      </dgm:t>
    </dgm:pt>
    <dgm:pt modelId="{6451859A-9E31-4620-AD4B-34A96B68BFA8}" type="pres">
      <dgm:prSet presAssocID="{E9A5A5DC-51EF-4053-B665-2D460BC7F1D4}" presName="parTx" presStyleLbl="alignNode1" presStyleIdx="3" presStyleCnt="4">
        <dgm:presLayoutVars>
          <dgm:chMax val="0"/>
          <dgm:chPref val="0"/>
          <dgm:bulletEnabled val="1"/>
        </dgm:presLayoutVars>
      </dgm:prSet>
      <dgm:spPr/>
      <dgm:t>
        <a:bodyPr/>
        <a:lstStyle/>
        <a:p>
          <a:endParaRPr lang="en-US"/>
        </a:p>
      </dgm:t>
    </dgm:pt>
    <dgm:pt modelId="{DA2EF874-E34E-4A37-BBBC-A2FCC0AC6CB8}" type="pres">
      <dgm:prSet presAssocID="{E9A5A5DC-51EF-4053-B665-2D460BC7F1D4}" presName="desTx" presStyleLbl="alignAccFollowNode1" presStyleIdx="3" presStyleCnt="4">
        <dgm:presLayoutVars>
          <dgm:bulletEnabled val="1"/>
        </dgm:presLayoutVars>
      </dgm:prSet>
      <dgm:spPr/>
      <dgm:t>
        <a:bodyPr/>
        <a:lstStyle/>
        <a:p>
          <a:endParaRPr lang="en-US"/>
        </a:p>
      </dgm:t>
    </dgm:pt>
  </dgm:ptLst>
  <dgm:cxnLst>
    <dgm:cxn modelId="{87A7B0CD-A7C5-4373-870D-A9750596575F}" srcId="{53F11669-E4E0-43BA-BCCC-E6EABE3FAE88}" destId="{6BD982A9-5571-4398-A096-6E986FB48187}" srcOrd="3" destOrd="0" parTransId="{91AB5AB4-B37D-494D-A8C8-0407C0A4BE36}" sibTransId="{76C853EF-A206-4B08-AAED-9552D36AFCAF}"/>
    <dgm:cxn modelId="{D3B5F2A0-0885-4524-A83D-DFC5A42C82AF}" srcId="{53F11669-E4E0-43BA-BCCC-E6EABE3FAE88}" destId="{D592938D-25A2-487E-BDDD-C92FF2F1B20D}" srcOrd="2" destOrd="0" parTransId="{29E82657-6542-4166-A6A9-35457493189B}" sibTransId="{34103D6D-A37B-4986-B7EB-C7B4DC1A4E9B}"/>
    <dgm:cxn modelId="{FC61ACD5-7CD7-40D4-8049-DF80F7AE23F5}" type="presOf" srcId="{A876E8D4-10F3-4AEC-82FC-459E4ED3E039}" destId="{A8AEC8E7-F44E-49C0-A08B-CB5B3AE6194B}" srcOrd="0" destOrd="0" presId="urn:microsoft.com/office/officeart/2005/8/layout/hList1"/>
    <dgm:cxn modelId="{BFDAA455-8852-4FAB-9902-AAD41B0E5300}" srcId="{38DE4610-66D3-4512-9326-827A14E9BAFE}" destId="{6CDFCF1A-2589-4CE2-A26E-97CCE8142D5B}" srcOrd="0" destOrd="0" parTransId="{52527C2C-1D00-4B85-BF50-81C35F98F9B4}" sibTransId="{91F5216B-ECEA-42DA-835F-145E031B435F}"/>
    <dgm:cxn modelId="{523F8E86-B8AD-4FF5-A557-5B623F425BC1}" type="presOf" srcId="{53F11669-E4E0-43BA-BCCC-E6EABE3FAE88}" destId="{105B52AF-8AB4-4A0E-8CB1-66F4F87984C7}" srcOrd="0" destOrd="0" presId="urn:microsoft.com/office/officeart/2005/8/layout/hList1"/>
    <dgm:cxn modelId="{76FBA6EB-AD83-4FCF-A069-9246BB2708F0}" srcId="{EE154E5B-42F2-445B-9192-D5BF89D5777A}" destId="{53F11669-E4E0-43BA-BCCC-E6EABE3FAE88}" srcOrd="1" destOrd="0" parTransId="{E7E163AC-787B-4B75-BF91-D97DB46C8017}" sibTransId="{1336F314-6B29-48B7-B4B7-EC273A2CFAE8}"/>
    <dgm:cxn modelId="{ED5E9B75-3BBB-4E87-9F41-5F7F050D2626}" type="presOf" srcId="{E9A5A5DC-51EF-4053-B665-2D460BC7F1D4}" destId="{6451859A-9E31-4620-AD4B-34A96B68BFA8}" srcOrd="0" destOrd="0" presId="urn:microsoft.com/office/officeart/2005/8/layout/hList1"/>
    <dgm:cxn modelId="{51B7C0E2-C5F2-4CF1-B9A9-B52762817B84}" srcId="{EE154E5B-42F2-445B-9192-D5BF89D5777A}" destId="{E9A5A5DC-51EF-4053-B665-2D460BC7F1D4}" srcOrd="3" destOrd="0" parTransId="{7A05F34C-B7B8-466E-8CEA-FEBC763C446D}" sibTransId="{6C360227-0B28-49FB-874E-F0AA60744533}"/>
    <dgm:cxn modelId="{8CFAA4CD-20DD-4C4D-B2ED-250773193313}" type="presOf" srcId="{38DE4610-66D3-4512-9326-827A14E9BAFE}" destId="{A07FACA5-127E-4CCD-BAA9-84F4AC960B2D}" srcOrd="0" destOrd="0" presId="urn:microsoft.com/office/officeart/2005/8/layout/hList1"/>
    <dgm:cxn modelId="{3CC1ACC5-5776-4D10-8746-B1F17088CEC2}" srcId="{A876E8D4-10F3-4AEC-82FC-459E4ED3E039}" destId="{03AD72B1-9896-4913-AD2A-86932A72F27B}" srcOrd="0" destOrd="0" parTransId="{1511342D-E10C-4549-95C4-C693619CD2A4}" sibTransId="{8C50AC07-4186-43ED-BE75-82642613BF6D}"/>
    <dgm:cxn modelId="{9026E63A-37FF-42EF-97BB-1C195774C3F4}" type="presOf" srcId="{6BD982A9-5571-4398-A096-6E986FB48187}" destId="{ADC82D50-3C28-4039-8B4C-61925CB244B3}" srcOrd="0" destOrd="3" presId="urn:microsoft.com/office/officeart/2005/8/layout/hList1"/>
    <dgm:cxn modelId="{9905C9F8-5863-4884-A0FB-8BC1EE2FA602}" type="presOf" srcId="{03AD72B1-9896-4913-AD2A-86932A72F27B}" destId="{D46A58B1-C982-4F02-AC81-F800A46B7763}" srcOrd="0" destOrd="0" presId="urn:microsoft.com/office/officeart/2005/8/layout/hList1"/>
    <dgm:cxn modelId="{5381FF23-E004-4C22-B76E-EF19509E56D3}" srcId="{53F11669-E4E0-43BA-BCCC-E6EABE3FAE88}" destId="{4CA5EA8B-5C42-4F17-A338-0367D8614E7A}" srcOrd="0" destOrd="0" parTransId="{9DDF7546-5EE0-4A76-9EC7-C96921EBE6BB}" sibTransId="{3709C736-4FD5-4F97-AF9D-569277834140}"/>
    <dgm:cxn modelId="{BEAC1551-767A-4A17-A23E-56B2B3CE3D88}" srcId="{E9A5A5DC-51EF-4053-B665-2D460BC7F1D4}" destId="{2A670CBC-9F15-4C05-A416-B4252CEB3A44}" srcOrd="0" destOrd="0" parTransId="{DE2560C7-199B-4327-98F6-B250B4156142}" sibTransId="{696D6B7C-454C-48B0-9683-6B783E97F9DE}"/>
    <dgm:cxn modelId="{6EF1F124-2B13-4E94-8FE6-3ADB283A7503}" type="presOf" srcId="{D592938D-25A2-487E-BDDD-C92FF2F1B20D}" destId="{ADC82D50-3C28-4039-8B4C-61925CB244B3}" srcOrd="0" destOrd="2" presId="urn:microsoft.com/office/officeart/2005/8/layout/hList1"/>
    <dgm:cxn modelId="{D7AA4C39-F570-4A54-A8EC-5E695B024393}" srcId="{EE154E5B-42F2-445B-9192-D5BF89D5777A}" destId="{A876E8D4-10F3-4AEC-82FC-459E4ED3E039}" srcOrd="0" destOrd="0" parTransId="{9BF1E087-0300-4DBC-B43E-86CE753C5034}" sibTransId="{0D130433-98A3-4074-9D6B-776A4EC47A16}"/>
    <dgm:cxn modelId="{71FF72E0-1D7B-41C3-8EB7-1A96F003F31C}" srcId="{53F11669-E4E0-43BA-BCCC-E6EABE3FAE88}" destId="{6706C400-2459-4EFE-9AF8-4846E37B6C3D}" srcOrd="1" destOrd="0" parTransId="{00CE8A85-1DDA-4107-AD8B-CC4C739CD364}" sibTransId="{59EB93A1-88B1-4295-B02B-D2DF1541A46D}"/>
    <dgm:cxn modelId="{4CAB6771-15FB-46F2-A9B5-95F9A6FB36C1}" type="presOf" srcId="{2A670CBC-9F15-4C05-A416-B4252CEB3A44}" destId="{DA2EF874-E34E-4A37-BBBC-A2FCC0AC6CB8}" srcOrd="0" destOrd="0" presId="urn:microsoft.com/office/officeart/2005/8/layout/hList1"/>
    <dgm:cxn modelId="{6B45456A-DF80-4618-8DB2-2572B85F8500}" type="presOf" srcId="{EE154E5B-42F2-445B-9192-D5BF89D5777A}" destId="{4D485A80-EF69-4FAA-9998-398FA537A707}" srcOrd="0" destOrd="0" presId="urn:microsoft.com/office/officeart/2005/8/layout/hList1"/>
    <dgm:cxn modelId="{E9CDDDEA-E70B-49C0-BDFB-72F117A82241}" type="presOf" srcId="{4CA5EA8B-5C42-4F17-A338-0367D8614E7A}" destId="{ADC82D50-3C28-4039-8B4C-61925CB244B3}" srcOrd="0" destOrd="0" presId="urn:microsoft.com/office/officeart/2005/8/layout/hList1"/>
    <dgm:cxn modelId="{22D13E1D-E5DA-47B8-8818-CEC4C0A74100}" type="presOf" srcId="{6706C400-2459-4EFE-9AF8-4846E37B6C3D}" destId="{ADC82D50-3C28-4039-8B4C-61925CB244B3}" srcOrd="0" destOrd="1" presId="urn:microsoft.com/office/officeart/2005/8/layout/hList1"/>
    <dgm:cxn modelId="{AF24038E-CB53-4068-B271-277A005537D2}" srcId="{EE154E5B-42F2-445B-9192-D5BF89D5777A}" destId="{38DE4610-66D3-4512-9326-827A14E9BAFE}" srcOrd="2" destOrd="0" parTransId="{0F8B8CF8-8D91-4579-8915-BE63459E7CA5}" sibTransId="{47F7A271-B01A-4042-80E2-0F30B67E41AE}"/>
    <dgm:cxn modelId="{01E88D31-2CBD-46B5-A4AB-6944A6F17D7D}" type="presOf" srcId="{6CDFCF1A-2589-4CE2-A26E-97CCE8142D5B}" destId="{2E9141D8-27F7-4DA4-8006-4B2F076EF224}" srcOrd="0" destOrd="0" presId="urn:microsoft.com/office/officeart/2005/8/layout/hList1"/>
    <dgm:cxn modelId="{2FAB3DE6-7077-4602-8751-4F63E39395BD}" type="presParOf" srcId="{4D485A80-EF69-4FAA-9998-398FA537A707}" destId="{F49586A3-4499-4AC0-9707-9FEC195016C0}" srcOrd="0" destOrd="0" presId="urn:microsoft.com/office/officeart/2005/8/layout/hList1"/>
    <dgm:cxn modelId="{2EC54D0B-FADA-421A-80CB-415491F3001D}" type="presParOf" srcId="{F49586A3-4499-4AC0-9707-9FEC195016C0}" destId="{A8AEC8E7-F44E-49C0-A08B-CB5B3AE6194B}" srcOrd="0" destOrd="0" presId="urn:microsoft.com/office/officeart/2005/8/layout/hList1"/>
    <dgm:cxn modelId="{2BEA1CA1-5763-494F-81DD-880036189719}" type="presParOf" srcId="{F49586A3-4499-4AC0-9707-9FEC195016C0}" destId="{D46A58B1-C982-4F02-AC81-F800A46B7763}" srcOrd="1" destOrd="0" presId="urn:microsoft.com/office/officeart/2005/8/layout/hList1"/>
    <dgm:cxn modelId="{6D91B75A-DF94-444A-9882-C7B4D547529E}" type="presParOf" srcId="{4D485A80-EF69-4FAA-9998-398FA537A707}" destId="{A2BBC37F-32B8-417B-B6A8-F05B327C747B}" srcOrd="1" destOrd="0" presId="urn:microsoft.com/office/officeart/2005/8/layout/hList1"/>
    <dgm:cxn modelId="{8927F689-6B52-46AE-B7CD-3EC2712BF9E7}" type="presParOf" srcId="{4D485A80-EF69-4FAA-9998-398FA537A707}" destId="{E6BC8005-472B-4938-943D-6A4072A44376}" srcOrd="2" destOrd="0" presId="urn:microsoft.com/office/officeart/2005/8/layout/hList1"/>
    <dgm:cxn modelId="{5697E4E3-4311-4524-9BB2-F7C1B15CE5B4}" type="presParOf" srcId="{E6BC8005-472B-4938-943D-6A4072A44376}" destId="{105B52AF-8AB4-4A0E-8CB1-66F4F87984C7}" srcOrd="0" destOrd="0" presId="urn:microsoft.com/office/officeart/2005/8/layout/hList1"/>
    <dgm:cxn modelId="{060F07DB-C75C-4E1B-BAC9-F1078389EB06}" type="presParOf" srcId="{E6BC8005-472B-4938-943D-6A4072A44376}" destId="{ADC82D50-3C28-4039-8B4C-61925CB244B3}" srcOrd="1" destOrd="0" presId="urn:microsoft.com/office/officeart/2005/8/layout/hList1"/>
    <dgm:cxn modelId="{5DAABB80-2792-4D6A-9391-850966C45AF6}" type="presParOf" srcId="{4D485A80-EF69-4FAA-9998-398FA537A707}" destId="{03A447EC-BC71-4067-B3EF-BD0EC0949148}" srcOrd="3" destOrd="0" presId="urn:microsoft.com/office/officeart/2005/8/layout/hList1"/>
    <dgm:cxn modelId="{68B2A3F8-384C-427D-B0AB-B1136D104108}" type="presParOf" srcId="{4D485A80-EF69-4FAA-9998-398FA537A707}" destId="{0853C5DA-AFD9-476B-BD54-E6A44E744DCD}" srcOrd="4" destOrd="0" presId="urn:microsoft.com/office/officeart/2005/8/layout/hList1"/>
    <dgm:cxn modelId="{D884B690-4286-4207-AF27-F21A47F6E71C}" type="presParOf" srcId="{0853C5DA-AFD9-476B-BD54-E6A44E744DCD}" destId="{A07FACA5-127E-4CCD-BAA9-84F4AC960B2D}" srcOrd="0" destOrd="0" presId="urn:microsoft.com/office/officeart/2005/8/layout/hList1"/>
    <dgm:cxn modelId="{AB4F1249-7FFC-4824-988C-4E0C5F8C015D}" type="presParOf" srcId="{0853C5DA-AFD9-476B-BD54-E6A44E744DCD}" destId="{2E9141D8-27F7-4DA4-8006-4B2F076EF224}" srcOrd="1" destOrd="0" presId="urn:microsoft.com/office/officeart/2005/8/layout/hList1"/>
    <dgm:cxn modelId="{C529783B-6410-47B3-A759-28B2641E1123}" type="presParOf" srcId="{4D485A80-EF69-4FAA-9998-398FA537A707}" destId="{00CD9FD1-4473-44CC-AD71-477ED8A582E1}" srcOrd="5" destOrd="0" presId="urn:microsoft.com/office/officeart/2005/8/layout/hList1"/>
    <dgm:cxn modelId="{46FBCB1D-32F0-443F-BF8E-7FD7EC67EFB9}" type="presParOf" srcId="{4D485A80-EF69-4FAA-9998-398FA537A707}" destId="{DA411724-512E-4459-B4CA-7B2D47CCDA3A}" srcOrd="6" destOrd="0" presId="urn:microsoft.com/office/officeart/2005/8/layout/hList1"/>
    <dgm:cxn modelId="{AC730B0E-EEE5-4675-8517-3F2CB9145049}" type="presParOf" srcId="{DA411724-512E-4459-B4CA-7B2D47CCDA3A}" destId="{6451859A-9E31-4620-AD4B-34A96B68BFA8}" srcOrd="0" destOrd="0" presId="urn:microsoft.com/office/officeart/2005/8/layout/hList1"/>
    <dgm:cxn modelId="{DF0C34DC-896B-4FA5-9042-0B5EFA9741C6}" type="presParOf" srcId="{DA411724-512E-4459-B4CA-7B2D47CCDA3A}" destId="{DA2EF874-E34E-4A37-BBBC-A2FCC0AC6CB8}"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E4806B-A28B-4FB1-A0E5-B08472F7F058}"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3A37ADCD-B0D1-4652-A22A-29E2CA7DC7AE}">
      <dgm:prSet phldrT="[Text]" custT="1"/>
      <dgm:spPr/>
      <dgm:t>
        <a:bodyPr/>
        <a:lstStyle/>
        <a:p>
          <a:pPr algn="ctr"/>
          <a:r>
            <a:rPr lang="en-US" sz="3200" b="1" dirty="0" smtClean="0">
              <a:latin typeface="Cordia New" panose="020B0304020202020204" pitchFamily="34" charset="-34"/>
              <a:cs typeface="Cordia New" panose="020B0304020202020204" pitchFamily="34" charset="-34"/>
            </a:rPr>
            <a:t>1 in 5 </a:t>
          </a:r>
          <a:r>
            <a:rPr lang="en-US" sz="2200" dirty="0" smtClean="0">
              <a:latin typeface="Cordia New" panose="020B0304020202020204" pitchFamily="34" charset="-34"/>
              <a:cs typeface="Cordia New" panose="020B0304020202020204" pitchFamily="34" charset="-34"/>
            </a:rPr>
            <a:t>seeking treatment said cannabis DOC</a:t>
          </a:r>
          <a:endParaRPr lang="en-US" sz="2200" dirty="0">
            <a:latin typeface="Cordia New" panose="020B0304020202020204" pitchFamily="34" charset="-34"/>
            <a:cs typeface="Cordia New" panose="020B0304020202020204" pitchFamily="34" charset="-34"/>
          </a:endParaRPr>
        </a:p>
      </dgm:t>
    </dgm:pt>
    <dgm:pt modelId="{52E05210-D454-4F66-B0E5-F383CADD0611}" type="parTrans" cxnId="{6AE16CA7-B36C-4A70-98A1-2FFE3AC97C7A}">
      <dgm:prSet/>
      <dgm:spPr/>
      <dgm:t>
        <a:bodyPr/>
        <a:lstStyle/>
        <a:p>
          <a:endParaRPr lang="en-US"/>
        </a:p>
      </dgm:t>
    </dgm:pt>
    <dgm:pt modelId="{08D401F3-9B21-4226-B79D-AADC3C4DCB6D}" type="sibTrans" cxnId="{6AE16CA7-B36C-4A70-98A1-2FFE3AC97C7A}">
      <dgm:prSet/>
      <dgm:spPr/>
      <dgm:t>
        <a:bodyPr/>
        <a:lstStyle/>
        <a:p>
          <a:endParaRPr lang="en-US"/>
        </a:p>
      </dgm:t>
    </dgm:pt>
    <dgm:pt modelId="{23DC9E56-FEEB-4BFA-A3E3-EC0BF82C9192}">
      <dgm:prSet phldrT="[Text]" custT="1"/>
      <dgm:spPr/>
      <dgm:t>
        <a:bodyPr/>
        <a:lstStyle/>
        <a:p>
          <a:r>
            <a:rPr lang="en-US" sz="2200" dirty="0" smtClean="0">
              <a:latin typeface="Cordia New" panose="020B0304020202020204" pitchFamily="34" charset="-34"/>
              <a:cs typeface="Cordia New" panose="020B0304020202020204" pitchFamily="34" charset="-34"/>
            </a:rPr>
            <a:t>Increase in prevalence of use amongst </a:t>
          </a:r>
          <a:r>
            <a:rPr lang="en-US" sz="3200" b="1" dirty="0" smtClean="0">
              <a:latin typeface="Cordia New" panose="020B0304020202020204" pitchFamily="34" charset="-34"/>
              <a:cs typeface="Cordia New" panose="020B0304020202020204" pitchFamily="34" charset="-34"/>
            </a:rPr>
            <a:t>youth </a:t>
          </a:r>
          <a:endParaRPr lang="en-US" sz="3200" b="1" dirty="0">
            <a:latin typeface="Cordia New" panose="020B0304020202020204" pitchFamily="34" charset="-34"/>
            <a:cs typeface="Cordia New" panose="020B0304020202020204" pitchFamily="34" charset="-34"/>
          </a:endParaRPr>
        </a:p>
      </dgm:t>
    </dgm:pt>
    <dgm:pt modelId="{1920F5E1-2127-49C0-A35F-83F63CD347BE}" type="parTrans" cxnId="{4F6AA5AE-321A-472F-9050-AA809CB423B7}">
      <dgm:prSet/>
      <dgm:spPr/>
      <dgm:t>
        <a:bodyPr/>
        <a:lstStyle/>
        <a:p>
          <a:endParaRPr lang="en-US"/>
        </a:p>
      </dgm:t>
    </dgm:pt>
    <dgm:pt modelId="{4C96FEBC-870D-4847-B892-A0D3ED270791}" type="sibTrans" cxnId="{4F6AA5AE-321A-472F-9050-AA809CB423B7}">
      <dgm:prSet/>
      <dgm:spPr/>
      <dgm:t>
        <a:bodyPr/>
        <a:lstStyle/>
        <a:p>
          <a:endParaRPr lang="en-US"/>
        </a:p>
      </dgm:t>
    </dgm:pt>
    <dgm:pt modelId="{5E8DC87A-9A7B-492D-B2D3-BF002B68D2A9}">
      <dgm:prSet phldrT="[Text]" custT="1"/>
      <dgm:spPr/>
      <dgm:t>
        <a:bodyPr/>
        <a:lstStyle/>
        <a:p>
          <a:r>
            <a:rPr lang="en-US" sz="2200" dirty="0" smtClean="0">
              <a:latin typeface="Cordia New" panose="020B0304020202020204" pitchFamily="34" charset="-34"/>
              <a:cs typeface="Cordia New" panose="020B0304020202020204" pitchFamily="34" charset="-34"/>
            </a:rPr>
            <a:t>Decrease prevalence of use by</a:t>
          </a:r>
          <a:r>
            <a:rPr lang="en-US" sz="2200" b="1" dirty="0" smtClean="0">
              <a:latin typeface="Cordia New" panose="020B0304020202020204" pitchFamily="34" charset="-34"/>
              <a:cs typeface="Cordia New" panose="020B0304020202020204" pitchFamily="34" charset="-34"/>
            </a:rPr>
            <a:t> </a:t>
          </a:r>
          <a:r>
            <a:rPr lang="en-US" sz="3200" b="1" dirty="0" smtClean="0">
              <a:latin typeface="Cordia New" panose="020B0304020202020204" pitchFamily="34" charset="-34"/>
              <a:cs typeface="Cordia New" panose="020B0304020202020204" pitchFamily="34" charset="-34"/>
            </a:rPr>
            <a:t>adults </a:t>
          </a:r>
          <a:r>
            <a:rPr lang="en-US" sz="2200" dirty="0" smtClean="0">
              <a:latin typeface="Cordia New" panose="020B0304020202020204" pitchFamily="34" charset="-34"/>
              <a:cs typeface="Cordia New" panose="020B0304020202020204" pitchFamily="34" charset="-34"/>
            </a:rPr>
            <a:t>in the household.</a:t>
          </a:r>
          <a:endParaRPr lang="en-US" sz="2200" dirty="0">
            <a:latin typeface="Cordia New" panose="020B0304020202020204" pitchFamily="34" charset="-34"/>
            <a:cs typeface="Cordia New" panose="020B0304020202020204" pitchFamily="34" charset="-34"/>
          </a:endParaRPr>
        </a:p>
      </dgm:t>
    </dgm:pt>
    <dgm:pt modelId="{BC9680F9-8080-4730-9995-CCE08F97CACB}" type="parTrans" cxnId="{47170666-4AD2-48CD-94E2-B66F4870927F}">
      <dgm:prSet/>
      <dgm:spPr/>
      <dgm:t>
        <a:bodyPr/>
        <a:lstStyle/>
        <a:p>
          <a:endParaRPr lang="en-US"/>
        </a:p>
      </dgm:t>
    </dgm:pt>
    <dgm:pt modelId="{48ED6B65-3846-43D5-8C16-ADF325FE08C2}" type="sibTrans" cxnId="{47170666-4AD2-48CD-94E2-B66F4870927F}">
      <dgm:prSet/>
      <dgm:spPr/>
      <dgm:t>
        <a:bodyPr/>
        <a:lstStyle/>
        <a:p>
          <a:endParaRPr lang="en-US"/>
        </a:p>
      </dgm:t>
    </dgm:pt>
    <dgm:pt modelId="{FBCFA20E-E1AA-48C4-BAE7-2E13B0034D71}">
      <dgm:prSet phldrT="[Text]" phldr="1"/>
      <dgm:spPr/>
      <dgm:t>
        <a:bodyPr/>
        <a:lstStyle/>
        <a:p>
          <a:endParaRPr lang="en-US"/>
        </a:p>
      </dgm:t>
    </dgm:pt>
    <dgm:pt modelId="{8FD607B5-F67F-4AB9-97E2-546B5250A2FA}" type="parTrans" cxnId="{536F02AC-4CB7-46BF-8B76-4520991390C9}">
      <dgm:prSet/>
      <dgm:spPr/>
      <dgm:t>
        <a:bodyPr/>
        <a:lstStyle/>
        <a:p>
          <a:endParaRPr lang="en-US"/>
        </a:p>
      </dgm:t>
    </dgm:pt>
    <dgm:pt modelId="{1CD10EAA-47E0-43C5-9CF4-C5221E5BD676}" type="sibTrans" cxnId="{536F02AC-4CB7-46BF-8B76-4520991390C9}">
      <dgm:prSet/>
      <dgm:spPr/>
      <dgm:t>
        <a:bodyPr/>
        <a:lstStyle/>
        <a:p>
          <a:endParaRPr lang="en-US"/>
        </a:p>
      </dgm:t>
    </dgm:pt>
    <dgm:pt modelId="{38B59E2A-03DC-4D3E-AE8C-8D9D3F1F9AC7}">
      <dgm:prSet phldrT="[Text]" custT="1"/>
      <dgm:spPr/>
      <dgm:t>
        <a:bodyPr/>
        <a:lstStyle/>
        <a:p>
          <a:r>
            <a:rPr lang="en-US" sz="2200" b="0" dirty="0" smtClean="0">
              <a:latin typeface="Cordia New" panose="020B0304020202020204" pitchFamily="34" charset="-34"/>
              <a:cs typeface="Cordia New" panose="020B0304020202020204" pitchFamily="34" charset="-34"/>
            </a:rPr>
            <a:t>In 2017,</a:t>
          </a:r>
          <a:r>
            <a:rPr lang="en-US" sz="2800" b="0" dirty="0" smtClean="0">
              <a:latin typeface="Cordia New" panose="020B0304020202020204" pitchFamily="34" charset="-34"/>
              <a:cs typeface="Cordia New" panose="020B0304020202020204" pitchFamily="34" charset="-34"/>
            </a:rPr>
            <a:t> </a:t>
          </a:r>
          <a:r>
            <a:rPr lang="en-US" sz="3200" b="1" dirty="0" smtClean="0">
              <a:latin typeface="Cordia New" panose="020B0304020202020204" pitchFamily="34" charset="-34"/>
              <a:cs typeface="Cordia New" panose="020B0304020202020204" pitchFamily="34" charset="-34"/>
            </a:rPr>
            <a:t>21</a:t>
          </a:r>
          <a:r>
            <a:rPr lang="en-US" sz="3200" dirty="0" smtClean="0">
              <a:latin typeface="Cordia New" panose="020B0304020202020204" pitchFamily="34" charset="-34"/>
              <a:cs typeface="Cordia New" panose="020B0304020202020204" pitchFamily="34" charset="-34"/>
            </a:rPr>
            <a:t> </a:t>
          </a:r>
          <a:r>
            <a:rPr lang="en-US" sz="2200" dirty="0" smtClean="0">
              <a:latin typeface="Cordia New" panose="020B0304020202020204" pitchFamily="34" charset="-34"/>
              <a:cs typeface="Cordia New" panose="020B0304020202020204" pitchFamily="34" charset="-34"/>
            </a:rPr>
            <a:t>women tested THC + during pregnancy, </a:t>
          </a:r>
          <a:r>
            <a:rPr lang="en-US" sz="3200" b="1" dirty="0" smtClean="0">
              <a:latin typeface="Cordia New" panose="020B0304020202020204" pitchFamily="34" charset="-34"/>
              <a:cs typeface="Cordia New" panose="020B0304020202020204" pitchFamily="34" charset="-34"/>
            </a:rPr>
            <a:t>11</a:t>
          </a:r>
          <a:r>
            <a:rPr lang="en-US" sz="2200" dirty="0" smtClean="0">
              <a:latin typeface="Cordia New" panose="020B0304020202020204" pitchFamily="34" charset="-34"/>
              <a:cs typeface="Cordia New" panose="020B0304020202020204" pitchFamily="34" charset="-34"/>
            </a:rPr>
            <a:t> in 3</a:t>
          </a:r>
          <a:r>
            <a:rPr lang="en-US" sz="2200" baseline="30000" dirty="0" smtClean="0">
              <a:latin typeface="Cordia New" panose="020B0304020202020204" pitchFamily="34" charset="-34"/>
              <a:cs typeface="Cordia New" panose="020B0304020202020204" pitchFamily="34" charset="-34"/>
            </a:rPr>
            <a:t>rd</a:t>
          </a:r>
          <a:r>
            <a:rPr lang="en-US" sz="2200" dirty="0" smtClean="0">
              <a:latin typeface="Cordia New" panose="020B0304020202020204" pitchFamily="34" charset="-34"/>
              <a:cs typeface="Cordia New" panose="020B0304020202020204" pitchFamily="34" charset="-34"/>
            </a:rPr>
            <a:t> trimester </a:t>
          </a:r>
          <a:endParaRPr lang="en-US" sz="2200" dirty="0">
            <a:latin typeface="Cordia New" panose="020B0304020202020204" pitchFamily="34" charset="-34"/>
            <a:cs typeface="Cordia New" panose="020B0304020202020204" pitchFamily="34" charset="-34"/>
          </a:endParaRPr>
        </a:p>
      </dgm:t>
    </dgm:pt>
    <dgm:pt modelId="{C47C599D-F60C-471A-B3A8-E54E09255DD7}" type="parTrans" cxnId="{4EDDD33B-BAC8-4275-928E-D18C8F08FE80}">
      <dgm:prSet/>
      <dgm:spPr/>
      <dgm:t>
        <a:bodyPr/>
        <a:lstStyle/>
        <a:p>
          <a:endParaRPr lang="en-US"/>
        </a:p>
      </dgm:t>
    </dgm:pt>
    <dgm:pt modelId="{2975F56C-0D3B-4167-9254-8071B9F500AF}" type="sibTrans" cxnId="{4EDDD33B-BAC8-4275-928E-D18C8F08FE80}">
      <dgm:prSet/>
      <dgm:spPr/>
      <dgm:t>
        <a:bodyPr/>
        <a:lstStyle/>
        <a:p>
          <a:endParaRPr lang="en-US"/>
        </a:p>
      </dgm:t>
    </dgm:pt>
    <dgm:pt modelId="{F07A994B-F394-4392-AF22-141D05EA5C14}" type="pres">
      <dgm:prSet presAssocID="{ECE4806B-A28B-4FB1-A0E5-B08472F7F058}" presName="matrix" presStyleCnt="0">
        <dgm:presLayoutVars>
          <dgm:chMax val="1"/>
          <dgm:dir/>
          <dgm:resizeHandles val="exact"/>
        </dgm:presLayoutVars>
      </dgm:prSet>
      <dgm:spPr/>
      <dgm:t>
        <a:bodyPr/>
        <a:lstStyle/>
        <a:p>
          <a:endParaRPr lang="en-US"/>
        </a:p>
      </dgm:t>
    </dgm:pt>
    <dgm:pt modelId="{324EF65D-E915-4ADF-86E5-6A8BA0DC4AB2}" type="pres">
      <dgm:prSet presAssocID="{ECE4806B-A28B-4FB1-A0E5-B08472F7F058}" presName="axisShape" presStyleLbl="bgShp" presStyleIdx="0" presStyleCnt="1"/>
      <dgm:spPr/>
    </dgm:pt>
    <dgm:pt modelId="{F41AD59D-6A40-40CF-A3B5-5992281BB7CA}" type="pres">
      <dgm:prSet presAssocID="{ECE4806B-A28B-4FB1-A0E5-B08472F7F058}" presName="rect1" presStyleLbl="node1" presStyleIdx="0" presStyleCnt="4">
        <dgm:presLayoutVars>
          <dgm:chMax val="0"/>
          <dgm:chPref val="0"/>
          <dgm:bulletEnabled val="1"/>
        </dgm:presLayoutVars>
      </dgm:prSet>
      <dgm:spPr/>
      <dgm:t>
        <a:bodyPr/>
        <a:lstStyle/>
        <a:p>
          <a:endParaRPr lang="en-US"/>
        </a:p>
      </dgm:t>
    </dgm:pt>
    <dgm:pt modelId="{205E9056-C653-4DCF-A039-2461AAD0507B}" type="pres">
      <dgm:prSet presAssocID="{ECE4806B-A28B-4FB1-A0E5-B08472F7F058}" presName="rect2" presStyleLbl="node1" presStyleIdx="1" presStyleCnt="4">
        <dgm:presLayoutVars>
          <dgm:chMax val="0"/>
          <dgm:chPref val="0"/>
          <dgm:bulletEnabled val="1"/>
        </dgm:presLayoutVars>
      </dgm:prSet>
      <dgm:spPr/>
      <dgm:t>
        <a:bodyPr/>
        <a:lstStyle/>
        <a:p>
          <a:endParaRPr lang="en-US"/>
        </a:p>
      </dgm:t>
    </dgm:pt>
    <dgm:pt modelId="{71B6C7FD-9909-4230-A87B-3C06865D0EEC}" type="pres">
      <dgm:prSet presAssocID="{ECE4806B-A28B-4FB1-A0E5-B08472F7F058}" presName="rect3" presStyleLbl="node1" presStyleIdx="2" presStyleCnt="4">
        <dgm:presLayoutVars>
          <dgm:chMax val="0"/>
          <dgm:chPref val="0"/>
          <dgm:bulletEnabled val="1"/>
        </dgm:presLayoutVars>
      </dgm:prSet>
      <dgm:spPr/>
      <dgm:t>
        <a:bodyPr/>
        <a:lstStyle/>
        <a:p>
          <a:endParaRPr lang="en-US"/>
        </a:p>
      </dgm:t>
    </dgm:pt>
    <dgm:pt modelId="{BA1415EA-395B-4A76-B0B9-DDAA454D16D2}" type="pres">
      <dgm:prSet presAssocID="{ECE4806B-A28B-4FB1-A0E5-B08472F7F058}" presName="rect4" presStyleLbl="node1" presStyleIdx="3" presStyleCnt="4">
        <dgm:presLayoutVars>
          <dgm:chMax val="0"/>
          <dgm:chPref val="0"/>
          <dgm:bulletEnabled val="1"/>
        </dgm:presLayoutVars>
      </dgm:prSet>
      <dgm:spPr/>
      <dgm:t>
        <a:bodyPr/>
        <a:lstStyle/>
        <a:p>
          <a:endParaRPr lang="en-US"/>
        </a:p>
      </dgm:t>
    </dgm:pt>
  </dgm:ptLst>
  <dgm:cxnLst>
    <dgm:cxn modelId="{47170666-4AD2-48CD-94E2-B66F4870927F}" srcId="{ECE4806B-A28B-4FB1-A0E5-B08472F7F058}" destId="{5E8DC87A-9A7B-492D-B2D3-BF002B68D2A9}" srcOrd="2" destOrd="0" parTransId="{BC9680F9-8080-4730-9995-CCE08F97CACB}" sibTransId="{48ED6B65-3846-43D5-8C16-ADF325FE08C2}"/>
    <dgm:cxn modelId="{FCC63453-B14A-49F6-9182-8B6271664EC9}" type="presOf" srcId="{5E8DC87A-9A7B-492D-B2D3-BF002B68D2A9}" destId="{71B6C7FD-9909-4230-A87B-3C06865D0EEC}" srcOrd="0" destOrd="0" presId="urn:microsoft.com/office/officeart/2005/8/layout/matrix2"/>
    <dgm:cxn modelId="{6AE16CA7-B36C-4A70-98A1-2FFE3AC97C7A}" srcId="{ECE4806B-A28B-4FB1-A0E5-B08472F7F058}" destId="{3A37ADCD-B0D1-4652-A22A-29E2CA7DC7AE}" srcOrd="0" destOrd="0" parTransId="{52E05210-D454-4F66-B0E5-F383CADD0611}" sibTransId="{08D401F3-9B21-4226-B79D-AADC3C4DCB6D}"/>
    <dgm:cxn modelId="{D4322549-8D71-458F-9FCA-F0901FA2D0D9}" type="presOf" srcId="{3A37ADCD-B0D1-4652-A22A-29E2CA7DC7AE}" destId="{F41AD59D-6A40-40CF-A3B5-5992281BB7CA}" srcOrd="0" destOrd="0" presId="urn:microsoft.com/office/officeart/2005/8/layout/matrix2"/>
    <dgm:cxn modelId="{2AEA2F6C-A972-4750-90E5-B348DCB27939}" type="presOf" srcId="{ECE4806B-A28B-4FB1-A0E5-B08472F7F058}" destId="{F07A994B-F394-4392-AF22-141D05EA5C14}" srcOrd="0" destOrd="0" presId="urn:microsoft.com/office/officeart/2005/8/layout/matrix2"/>
    <dgm:cxn modelId="{4F6AA5AE-321A-472F-9050-AA809CB423B7}" srcId="{ECE4806B-A28B-4FB1-A0E5-B08472F7F058}" destId="{23DC9E56-FEEB-4BFA-A3E3-EC0BF82C9192}" srcOrd="1" destOrd="0" parTransId="{1920F5E1-2127-49C0-A35F-83F63CD347BE}" sibTransId="{4C96FEBC-870D-4847-B892-A0D3ED270791}"/>
    <dgm:cxn modelId="{AF47508C-A1D5-47C5-B2B3-FEE485A63541}" type="presOf" srcId="{23DC9E56-FEEB-4BFA-A3E3-EC0BF82C9192}" destId="{205E9056-C653-4DCF-A039-2461AAD0507B}" srcOrd="0" destOrd="0" presId="urn:microsoft.com/office/officeart/2005/8/layout/matrix2"/>
    <dgm:cxn modelId="{4EDDD33B-BAC8-4275-928E-D18C8F08FE80}" srcId="{ECE4806B-A28B-4FB1-A0E5-B08472F7F058}" destId="{38B59E2A-03DC-4D3E-AE8C-8D9D3F1F9AC7}" srcOrd="3" destOrd="0" parTransId="{C47C599D-F60C-471A-B3A8-E54E09255DD7}" sibTransId="{2975F56C-0D3B-4167-9254-8071B9F500AF}"/>
    <dgm:cxn modelId="{536F02AC-4CB7-46BF-8B76-4520991390C9}" srcId="{ECE4806B-A28B-4FB1-A0E5-B08472F7F058}" destId="{FBCFA20E-E1AA-48C4-BAE7-2E13B0034D71}" srcOrd="4" destOrd="0" parTransId="{8FD607B5-F67F-4AB9-97E2-546B5250A2FA}" sibTransId="{1CD10EAA-47E0-43C5-9CF4-C5221E5BD676}"/>
    <dgm:cxn modelId="{D9C490A1-BAA3-4B9F-A501-6C32666CCB81}" type="presOf" srcId="{38B59E2A-03DC-4D3E-AE8C-8D9D3F1F9AC7}" destId="{BA1415EA-395B-4A76-B0B9-DDAA454D16D2}" srcOrd="0" destOrd="0" presId="urn:microsoft.com/office/officeart/2005/8/layout/matrix2"/>
    <dgm:cxn modelId="{62381FFC-8210-48EE-AB13-29EDBBA32C68}" type="presParOf" srcId="{F07A994B-F394-4392-AF22-141D05EA5C14}" destId="{324EF65D-E915-4ADF-86E5-6A8BA0DC4AB2}" srcOrd="0" destOrd="0" presId="urn:microsoft.com/office/officeart/2005/8/layout/matrix2"/>
    <dgm:cxn modelId="{4BC9982B-66A7-4B3C-B012-9F8DB341475A}" type="presParOf" srcId="{F07A994B-F394-4392-AF22-141D05EA5C14}" destId="{F41AD59D-6A40-40CF-A3B5-5992281BB7CA}" srcOrd="1" destOrd="0" presId="urn:microsoft.com/office/officeart/2005/8/layout/matrix2"/>
    <dgm:cxn modelId="{FA4CBDB0-F0EA-47EB-BD75-CC82C7122DDD}" type="presParOf" srcId="{F07A994B-F394-4392-AF22-141D05EA5C14}" destId="{205E9056-C653-4DCF-A039-2461AAD0507B}" srcOrd="2" destOrd="0" presId="urn:microsoft.com/office/officeart/2005/8/layout/matrix2"/>
    <dgm:cxn modelId="{96BEC893-8A26-4306-BF28-49C6F1EA64BA}" type="presParOf" srcId="{F07A994B-F394-4392-AF22-141D05EA5C14}" destId="{71B6C7FD-9909-4230-A87B-3C06865D0EEC}" srcOrd="3" destOrd="0" presId="urn:microsoft.com/office/officeart/2005/8/layout/matrix2"/>
    <dgm:cxn modelId="{487262F6-AF43-49A9-BB9C-4E3ED606D05B}" type="presParOf" srcId="{F07A994B-F394-4392-AF22-141D05EA5C14}" destId="{BA1415EA-395B-4A76-B0B9-DDAA454D16D2}"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049B1E-5603-4078-A969-8465CD91D708}" type="doc">
      <dgm:prSet loTypeId="urn:microsoft.com/office/officeart/2009/3/layout/SubStepProcess" loCatId="process" qsTypeId="urn:microsoft.com/office/officeart/2005/8/quickstyle/simple2" qsCatId="simple" csTypeId="urn:microsoft.com/office/officeart/2005/8/colors/accent1_2" csCatId="accent1" phldr="1"/>
      <dgm:spPr/>
      <dgm:t>
        <a:bodyPr/>
        <a:lstStyle/>
        <a:p>
          <a:endParaRPr lang="en-US"/>
        </a:p>
      </dgm:t>
    </dgm:pt>
    <dgm:pt modelId="{CA694728-89CE-42F0-9D6F-E047D36061F0}">
      <dgm:prSet phldrT="[Text]" custT="1"/>
      <dgm:spPr/>
      <dgm:t>
        <a:bodyPr/>
        <a:lstStyle/>
        <a:p>
          <a:r>
            <a:rPr lang="en-US" sz="1600" dirty="0" smtClean="0"/>
            <a:t>Cannabis and alcohol remain DOC</a:t>
          </a:r>
          <a:endParaRPr lang="en-US" sz="1600" dirty="0"/>
        </a:p>
      </dgm:t>
    </dgm:pt>
    <dgm:pt modelId="{A6364184-D70D-40A1-8DFF-680762894545}" type="parTrans" cxnId="{80197084-39E6-48FA-A926-CDE7D809779F}">
      <dgm:prSet/>
      <dgm:spPr/>
      <dgm:t>
        <a:bodyPr/>
        <a:lstStyle/>
        <a:p>
          <a:endParaRPr lang="en-US"/>
        </a:p>
      </dgm:t>
    </dgm:pt>
    <dgm:pt modelId="{C4BA322F-47C2-4FDA-8EFC-8A15A1709F8E}" type="sibTrans" cxnId="{80197084-39E6-48FA-A926-CDE7D809779F}">
      <dgm:prSet/>
      <dgm:spPr/>
      <dgm:t>
        <a:bodyPr/>
        <a:lstStyle/>
        <a:p>
          <a:endParaRPr lang="en-US"/>
        </a:p>
      </dgm:t>
    </dgm:pt>
    <dgm:pt modelId="{9766065C-67DA-479C-85A2-5D29768BAE32}">
      <dgm:prSet phldrT="[Text]"/>
      <dgm:spPr/>
      <dgm:t>
        <a:bodyPr/>
        <a:lstStyle/>
        <a:p>
          <a:r>
            <a:rPr lang="en-US" dirty="0" smtClean="0"/>
            <a:t>Poly drug use constant</a:t>
          </a:r>
          <a:endParaRPr lang="en-US" dirty="0"/>
        </a:p>
      </dgm:t>
    </dgm:pt>
    <dgm:pt modelId="{1CDBB88D-32C5-4C46-B63C-1C2DA1065B76}" type="parTrans" cxnId="{DB2690B5-CD5D-4B4B-8985-4D399BC98B0F}">
      <dgm:prSet/>
      <dgm:spPr/>
      <dgm:t>
        <a:bodyPr/>
        <a:lstStyle/>
        <a:p>
          <a:endParaRPr lang="en-US"/>
        </a:p>
      </dgm:t>
    </dgm:pt>
    <dgm:pt modelId="{29F8D387-B923-4874-B36E-D41A3DF5FB27}" type="sibTrans" cxnId="{DB2690B5-CD5D-4B4B-8985-4D399BC98B0F}">
      <dgm:prSet/>
      <dgm:spPr/>
      <dgm:t>
        <a:bodyPr/>
        <a:lstStyle/>
        <a:p>
          <a:endParaRPr lang="en-US"/>
        </a:p>
      </dgm:t>
    </dgm:pt>
    <dgm:pt modelId="{5243E9F8-DB76-438B-851F-96C41E2A252E}">
      <dgm:prSet phldrT="[Text]" custT="1"/>
      <dgm:spPr/>
      <dgm:t>
        <a:bodyPr/>
        <a:lstStyle/>
        <a:p>
          <a:r>
            <a:rPr lang="en-US" sz="1600" dirty="0" smtClean="0"/>
            <a:t>Increase in Benzodiazepine positives </a:t>
          </a:r>
          <a:endParaRPr lang="en-US" sz="1600" dirty="0"/>
        </a:p>
      </dgm:t>
    </dgm:pt>
    <dgm:pt modelId="{2B1E8D59-B466-48A7-BEC2-D3AD5F11D6A2}" type="parTrans" cxnId="{DCD0AE0A-B1E8-46ED-95A6-69038BFFF219}">
      <dgm:prSet/>
      <dgm:spPr/>
      <dgm:t>
        <a:bodyPr/>
        <a:lstStyle/>
        <a:p>
          <a:endParaRPr lang="en-US"/>
        </a:p>
      </dgm:t>
    </dgm:pt>
    <dgm:pt modelId="{6EEC7526-F5C0-441E-B8D1-6EAE55D37C05}" type="sibTrans" cxnId="{DCD0AE0A-B1E8-46ED-95A6-69038BFFF219}">
      <dgm:prSet/>
      <dgm:spPr/>
      <dgm:t>
        <a:bodyPr/>
        <a:lstStyle/>
        <a:p>
          <a:endParaRPr lang="en-US"/>
        </a:p>
      </dgm:t>
    </dgm:pt>
    <dgm:pt modelId="{BBC2F785-7D77-4884-92E9-17DBC2292CAE}">
      <dgm:prSet phldrT="[Text]" custT="1"/>
      <dgm:spPr/>
      <dgm:t>
        <a:bodyPr/>
        <a:lstStyle/>
        <a:p>
          <a:r>
            <a:rPr lang="en-US" sz="1600" smtClean="0"/>
            <a:t>Increase in the number of liquor licences </a:t>
          </a:r>
          <a:endParaRPr lang="en-US" sz="1600" dirty="0"/>
        </a:p>
      </dgm:t>
    </dgm:pt>
    <dgm:pt modelId="{FE9097B3-C190-4F06-872B-0744D9D139D0}" type="parTrans" cxnId="{77F229B7-AA66-4A88-A25B-DF87C65E7CEC}">
      <dgm:prSet/>
      <dgm:spPr/>
      <dgm:t>
        <a:bodyPr/>
        <a:lstStyle/>
        <a:p>
          <a:endParaRPr lang="en-US"/>
        </a:p>
      </dgm:t>
    </dgm:pt>
    <dgm:pt modelId="{4EB60A75-3421-4D25-9522-A531F9DE9DF1}" type="sibTrans" cxnId="{77F229B7-AA66-4A88-A25B-DF87C65E7CEC}">
      <dgm:prSet/>
      <dgm:spPr/>
      <dgm:t>
        <a:bodyPr/>
        <a:lstStyle/>
        <a:p>
          <a:endParaRPr lang="en-US"/>
        </a:p>
      </dgm:t>
    </dgm:pt>
    <dgm:pt modelId="{92BA662A-21AA-45A2-BC2E-26D2E418CFFB}">
      <dgm:prSet phldrT="[Text]"/>
      <dgm:spPr/>
      <dgm:t>
        <a:bodyPr/>
        <a:lstStyle/>
        <a:p>
          <a:r>
            <a:rPr lang="en-US" dirty="0" smtClean="0"/>
            <a:t>DOC of choice remains available</a:t>
          </a:r>
          <a:endParaRPr lang="en-US" dirty="0"/>
        </a:p>
      </dgm:t>
    </dgm:pt>
    <dgm:pt modelId="{D2CADB9D-1604-44BB-9F16-A7E932B60DC0}" type="parTrans" cxnId="{D471ABAC-FEA9-4854-B6A7-BB57A0529A36}">
      <dgm:prSet/>
      <dgm:spPr/>
      <dgm:t>
        <a:bodyPr/>
        <a:lstStyle/>
        <a:p>
          <a:endParaRPr lang="en-US"/>
        </a:p>
      </dgm:t>
    </dgm:pt>
    <dgm:pt modelId="{9DD4C685-6545-45BE-A54D-C471AF4AD2C4}" type="sibTrans" cxnId="{D471ABAC-FEA9-4854-B6A7-BB57A0529A36}">
      <dgm:prSet/>
      <dgm:spPr/>
      <dgm:t>
        <a:bodyPr/>
        <a:lstStyle/>
        <a:p>
          <a:endParaRPr lang="en-US"/>
        </a:p>
      </dgm:t>
    </dgm:pt>
    <dgm:pt modelId="{CE54D8FA-CC6B-484A-A33A-5E264E9CD7F4}">
      <dgm:prSet phldrT="[Text]" custT="1"/>
      <dgm:spPr/>
      <dgm:t>
        <a:bodyPr/>
        <a:lstStyle/>
        <a:p>
          <a:r>
            <a:rPr lang="en-US" sz="1600" dirty="0" smtClean="0"/>
            <a:t>Synthetic drugs present</a:t>
          </a:r>
          <a:endParaRPr lang="en-US" sz="1600" dirty="0"/>
        </a:p>
      </dgm:t>
    </dgm:pt>
    <dgm:pt modelId="{D676C938-37BE-405D-BF03-9D696CEECB81}" type="parTrans" cxnId="{B93B878F-2FC6-4D4E-B08D-7CA8B4FE8A54}">
      <dgm:prSet/>
      <dgm:spPr/>
      <dgm:t>
        <a:bodyPr/>
        <a:lstStyle/>
        <a:p>
          <a:endParaRPr lang="en-US"/>
        </a:p>
      </dgm:t>
    </dgm:pt>
    <dgm:pt modelId="{33F96F3B-F806-4271-B263-13E7740B0CDC}" type="sibTrans" cxnId="{B93B878F-2FC6-4D4E-B08D-7CA8B4FE8A54}">
      <dgm:prSet/>
      <dgm:spPr/>
      <dgm:t>
        <a:bodyPr/>
        <a:lstStyle/>
        <a:p>
          <a:endParaRPr lang="en-US"/>
        </a:p>
      </dgm:t>
    </dgm:pt>
    <dgm:pt modelId="{77DCF5FF-BEEA-4AA9-82E4-41F039AC6B5D}" type="pres">
      <dgm:prSet presAssocID="{25049B1E-5603-4078-A969-8465CD91D708}" presName="Name0" presStyleCnt="0">
        <dgm:presLayoutVars>
          <dgm:chMax val="7"/>
          <dgm:dir/>
          <dgm:animOne val="branch"/>
        </dgm:presLayoutVars>
      </dgm:prSet>
      <dgm:spPr/>
      <dgm:t>
        <a:bodyPr/>
        <a:lstStyle/>
        <a:p>
          <a:endParaRPr lang="en-US"/>
        </a:p>
      </dgm:t>
    </dgm:pt>
    <dgm:pt modelId="{375A965C-EA94-46D2-8158-61A118322B29}" type="pres">
      <dgm:prSet presAssocID="{CA694728-89CE-42F0-9D6F-E047D36061F0}" presName="parTx1" presStyleLbl="node1" presStyleIdx="0" presStyleCnt="4"/>
      <dgm:spPr/>
      <dgm:t>
        <a:bodyPr/>
        <a:lstStyle/>
        <a:p>
          <a:endParaRPr lang="en-US"/>
        </a:p>
      </dgm:t>
    </dgm:pt>
    <dgm:pt modelId="{DC1A4F1C-8E5B-4A9F-8D9D-039A5238B331}" type="pres">
      <dgm:prSet presAssocID="{CA694728-89CE-42F0-9D6F-E047D36061F0}" presName="spPre1" presStyleCnt="0"/>
      <dgm:spPr/>
    </dgm:pt>
    <dgm:pt modelId="{E72CE3D4-38FD-434A-A5A3-6A81ABFE082E}" type="pres">
      <dgm:prSet presAssocID="{CA694728-89CE-42F0-9D6F-E047D36061F0}" presName="chLin1" presStyleCnt="0"/>
      <dgm:spPr/>
    </dgm:pt>
    <dgm:pt modelId="{46F9B50F-0ABA-478A-894A-F173EFECA309}" type="pres">
      <dgm:prSet presAssocID="{1CDBB88D-32C5-4C46-B63C-1C2DA1065B76}" presName="Name11" presStyleLbl="parChTrans1D1" presStyleIdx="0" presStyleCnt="8"/>
      <dgm:spPr/>
    </dgm:pt>
    <dgm:pt modelId="{79095776-9E3D-4F36-BAF1-AC96900BDFA1}" type="pres">
      <dgm:prSet presAssocID="{1CDBB88D-32C5-4C46-B63C-1C2DA1065B76}" presName="Name31" presStyleLbl="parChTrans1D1" presStyleIdx="1" presStyleCnt="8"/>
      <dgm:spPr/>
    </dgm:pt>
    <dgm:pt modelId="{86D4FCD3-6EF5-4DBB-A94C-8387C4EAD0E7}" type="pres">
      <dgm:prSet presAssocID="{9766065C-67DA-479C-85A2-5D29768BAE32}" presName="txAndLines1" presStyleCnt="0"/>
      <dgm:spPr/>
    </dgm:pt>
    <dgm:pt modelId="{F5AF6985-59F8-48CD-8164-768A8A079CC6}" type="pres">
      <dgm:prSet presAssocID="{9766065C-67DA-479C-85A2-5D29768BAE32}" presName="anchor1" presStyleCnt="0"/>
      <dgm:spPr/>
    </dgm:pt>
    <dgm:pt modelId="{035075D4-D888-48BE-A6F4-914812CFC5FE}" type="pres">
      <dgm:prSet presAssocID="{9766065C-67DA-479C-85A2-5D29768BAE32}" presName="backup1" presStyleCnt="0"/>
      <dgm:spPr/>
    </dgm:pt>
    <dgm:pt modelId="{28CDDF97-C142-48A0-962A-00EE63C6B4D3}" type="pres">
      <dgm:prSet presAssocID="{9766065C-67DA-479C-85A2-5D29768BAE32}" presName="preLine1" presStyleLbl="parChTrans1D1" presStyleIdx="2" presStyleCnt="8"/>
      <dgm:spPr/>
    </dgm:pt>
    <dgm:pt modelId="{74975869-70E0-43BE-8118-711034DC5687}" type="pres">
      <dgm:prSet presAssocID="{9766065C-67DA-479C-85A2-5D29768BAE32}" presName="desTx1" presStyleLbl="revTx" presStyleIdx="0" presStyleCnt="0">
        <dgm:presLayoutVars>
          <dgm:bulletEnabled val="1"/>
        </dgm:presLayoutVars>
      </dgm:prSet>
      <dgm:spPr/>
      <dgm:t>
        <a:bodyPr/>
        <a:lstStyle/>
        <a:p>
          <a:endParaRPr lang="en-US"/>
        </a:p>
      </dgm:t>
    </dgm:pt>
    <dgm:pt modelId="{8DD354E3-3CF9-4258-AAF0-27878F6FDD6B}" type="pres">
      <dgm:prSet presAssocID="{9766065C-67DA-479C-85A2-5D29768BAE32}" presName="postLine1" presStyleLbl="parChTrans1D1" presStyleIdx="3" presStyleCnt="8"/>
      <dgm:spPr/>
    </dgm:pt>
    <dgm:pt modelId="{A7078E2C-2796-468F-B5FB-582AE494BA6B}" type="pres">
      <dgm:prSet presAssocID="{D2CADB9D-1604-44BB-9F16-A7E932B60DC0}" presName="Name11" presStyleLbl="parChTrans1D1" presStyleIdx="4" presStyleCnt="8"/>
      <dgm:spPr/>
    </dgm:pt>
    <dgm:pt modelId="{C46A5044-EA4F-4E05-8601-406C9449C108}" type="pres">
      <dgm:prSet presAssocID="{D2CADB9D-1604-44BB-9F16-A7E932B60DC0}" presName="Name31" presStyleLbl="parChTrans1D1" presStyleIdx="5" presStyleCnt="8"/>
      <dgm:spPr/>
    </dgm:pt>
    <dgm:pt modelId="{7DBF30AE-C77D-4E0A-BBA4-DB60684C844C}" type="pres">
      <dgm:prSet presAssocID="{92BA662A-21AA-45A2-BC2E-26D2E418CFFB}" presName="txAndLines1" presStyleCnt="0"/>
      <dgm:spPr/>
    </dgm:pt>
    <dgm:pt modelId="{4A2F4C2D-8066-488A-BEDD-663C711BE8BD}" type="pres">
      <dgm:prSet presAssocID="{92BA662A-21AA-45A2-BC2E-26D2E418CFFB}" presName="anchor1" presStyleCnt="0"/>
      <dgm:spPr/>
    </dgm:pt>
    <dgm:pt modelId="{B223339E-8121-45C4-8FB5-0C39CAF5A883}" type="pres">
      <dgm:prSet presAssocID="{92BA662A-21AA-45A2-BC2E-26D2E418CFFB}" presName="backup1" presStyleCnt="0"/>
      <dgm:spPr/>
    </dgm:pt>
    <dgm:pt modelId="{7F810D41-7C58-4D1A-B998-DCFAF3D41525}" type="pres">
      <dgm:prSet presAssocID="{92BA662A-21AA-45A2-BC2E-26D2E418CFFB}" presName="preLine1" presStyleLbl="parChTrans1D1" presStyleIdx="6" presStyleCnt="8"/>
      <dgm:spPr/>
    </dgm:pt>
    <dgm:pt modelId="{9100F30B-64FD-46BC-8D61-90311607681D}" type="pres">
      <dgm:prSet presAssocID="{92BA662A-21AA-45A2-BC2E-26D2E418CFFB}" presName="desTx1" presStyleLbl="revTx" presStyleIdx="0" presStyleCnt="0">
        <dgm:presLayoutVars>
          <dgm:bulletEnabled val="1"/>
        </dgm:presLayoutVars>
      </dgm:prSet>
      <dgm:spPr/>
      <dgm:t>
        <a:bodyPr/>
        <a:lstStyle/>
        <a:p>
          <a:endParaRPr lang="en-US"/>
        </a:p>
      </dgm:t>
    </dgm:pt>
    <dgm:pt modelId="{B680B17B-ADC0-4436-A525-8A200716C404}" type="pres">
      <dgm:prSet presAssocID="{92BA662A-21AA-45A2-BC2E-26D2E418CFFB}" presName="postLine1" presStyleLbl="parChTrans1D1" presStyleIdx="7" presStyleCnt="8"/>
      <dgm:spPr/>
    </dgm:pt>
    <dgm:pt modelId="{B4512D81-4427-4DAF-BCD0-6CB4030B75B4}" type="pres">
      <dgm:prSet presAssocID="{CA694728-89CE-42F0-9D6F-E047D36061F0}" presName="spPost1" presStyleCnt="0"/>
      <dgm:spPr/>
    </dgm:pt>
    <dgm:pt modelId="{03FDCA10-454F-4B4B-88CF-69708A064FF6}" type="pres">
      <dgm:prSet presAssocID="{CE54D8FA-CC6B-484A-A33A-5E264E9CD7F4}" presName="parTx2" presStyleLbl="node1" presStyleIdx="1" presStyleCnt="4"/>
      <dgm:spPr/>
      <dgm:t>
        <a:bodyPr/>
        <a:lstStyle/>
        <a:p>
          <a:endParaRPr lang="en-US"/>
        </a:p>
      </dgm:t>
    </dgm:pt>
    <dgm:pt modelId="{D7DAE2FE-236F-494E-812F-FD3F0A8DCF87}" type="pres">
      <dgm:prSet presAssocID="{5243E9F8-DB76-438B-851F-96C41E2A252E}" presName="parTx3" presStyleLbl="node1" presStyleIdx="2" presStyleCnt="4"/>
      <dgm:spPr/>
      <dgm:t>
        <a:bodyPr/>
        <a:lstStyle/>
        <a:p>
          <a:endParaRPr lang="en-US"/>
        </a:p>
      </dgm:t>
    </dgm:pt>
    <dgm:pt modelId="{D321010E-50BF-41B7-A262-502DD9CBFED5}" type="pres">
      <dgm:prSet presAssocID="{BBC2F785-7D77-4884-92E9-17DBC2292CAE}" presName="parTx4" presStyleLbl="node1" presStyleIdx="3" presStyleCnt="4"/>
      <dgm:spPr/>
      <dgm:t>
        <a:bodyPr/>
        <a:lstStyle/>
        <a:p>
          <a:endParaRPr lang="en-US"/>
        </a:p>
      </dgm:t>
    </dgm:pt>
  </dgm:ptLst>
  <dgm:cxnLst>
    <dgm:cxn modelId="{D471ABAC-FEA9-4854-B6A7-BB57A0529A36}" srcId="{CA694728-89CE-42F0-9D6F-E047D36061F0}" destId="{92BA662A-21AA-45A2-BC2E-26D2E418CFFB}" srcOrd="1" destOrd="0" parTransId="{D2CADB9D-1604-44BB-9F16-A7E932B60DC0}" sibTransId="{9DD4C685-6545-45BE-A54D-C471AF4AD2C4}"/>
    <dgm:cxn modelId="{B93B878F-2FC6-4D4E-B08D-7CA8B4FE8A54}" srcId="{25049B1E-5603-4078-A969-8465CD91D708}" destId="{CE54D8FA-CC6B-484A-A33A-5E264E9CD7F4}" srcOrd="1" destOrd="0" parTransId="{D676C938-37BE-405D-BF03-9D696CEECB81}" sibTransId="{33F96F3B-F806-4271-B263-13E7740B0CDC}"/>
    <dgm:cxn modelId="{7F4C9244-F097-41BE-B08E-000727A8F97B}" type="presOf" srcId="{92BA662A-21AA-45A2-BC2E-26D2E418CFFB}" destId="{9100F30B-64FD-46BC-8D61-90311607681D}" srcOrd="0" destOrd="0" presId="urn:microsoft.com/office/officeart/2009/3/layout/SubStepProcess"/>
    <dgm:cxn modelId="{DB2690B5-CD5D-4B4B-8985-4D399BC98B0F}" srcId="{CA694728-89CE-42F0-9D6F-E047D36061F0}" destId="{9766065C-67DA-479C-85A2-5D29768BAE32}" srcOrd="0" destOrd="0" parTransId="{1CDBB88D-32C5-4C46-B63C-1C2DA1065B76}" sibTransId="{29F8D387-B923-4874-B36E-D41A3DF5FB27}"/>
    <dgm:cxn modelId="{80197084-39E6-48FA-A926-CDE7D809779F}" srcId="{25049B1E-5603-4078-A969-8465CD91D708}" destId="{CA694728-89CE-42F0-9D6F-E047D36061F0}" srcOrd="0" destOrd="0" parTransId="{A6364184-D70D-40A1-8DFF-680762894545}" sibTransId="{C4BA322F-47C2-4FDA-8EFC-8A15A1709F8E}"/>
    <dgm:cxn modelId="{F2A7F9C5-AA1A-44B3-8DF2-D0AAE9577429}" type="presOf" srcId="{CE54D8FA-CC6B-484A-A33A-5E264E9CD7F4}" destId="{03FDCA10-454F-4B4B-88CF-69708A064FF6}" srcOrd="0" destOrd="0" presId="urn:microsoft.com/office/officeart/2009/3/layout/SubStepProcess"/>
    <dgm:cxn modelId="{DCD0AE0A-B1E8-46ED-95A6-69038BFFF219}" srcId="{25049B1E-5603-4078-A969-8465CD91D708}" destId="{5243E9F8-DB76-438B-851F-96C41E2A252E}" srcOrd="2" destOrd="0" parTransId="{2B1E8D59-B466-48A7-BEC2-D3AD5F11D6A2}" sibTransId="{6EEC7526-F5C0-441E-B8D1-6EAE55D37C05}"/>
    <dgm:cxn modelId="{A60965E4-00B3-46A5-A447-22D6FBB8A7FF}" type="presOf" srcId="{9766065C-67DA-479C-85A2-5D29768BAE32}" destId="{74975869-70E0-43BE-8118-711034DC5687}" srcOrd="0" destOrd="0" presId="urn:microsoft.com/office/officeart/2009/3/layout/SubStepProcess"/>
    <dgm:cxn modelId="{579BA253-70B3-49DD-A335-FAD8DEBD18CA}" type="presOf" srcId="{BBC2F785-7D77-4884-92E9-17DBC2292CAE}" destId="{D321010E-50BF-41B7-A262-502DD9CBFED5}" srcOrd="0" destOrd="0" presId="urn:microsoft.com/office/officeart/2009/3/layout/SubStepProcess"/>
    <dgm:cxn modelId="{51D7AA49-A815-4575-8622-E2B7452F2ADC}" type="presOf" srcId="{5243E9F8-DB76-438B-851F-96C41E2A252E}" destId="{D7DAE2FE-236F-494E-812F-FD3F0A8DCF87}" srcOrd="0" destOrd="0" presId="urn:microsoft.com/office/officeart/2009/3/layout/SubStepProcess"/>
    <dgm:cxn modelId="{77F229B7-AA66-4A88-A25B-DF87C65E7CEC}" srcId="{25049B1E-5603-4078-A969-8465CD91D708}" destId="{BBC2F785-7D77-4884-92E9-17DBC2292CAE}" srcOrd="3" destOrd="0" parTransId="{FE9097B3-C190-4F06-872B-0744D9D139D0}" sibTransId="{4EB60A75-3421-4D25-9522-A531F9DE9DF1}"/>
    <dgm:cxn modelId="{CB8FE3F9-DF06-4936-9DA4-1FB7D084FFA5}" type="presOf" srcId="{CA694728-89CE-42F0-9D6F-E047D36061F0}" destId="{375A965C-EA94-46D2-8158-61A118322B29}" srcOrd="0" destOrd="0" presId="urn:microsoft.com/office/officeart/2009/3/layout/SubStepProcess"/>
    <dgm:cxn modelId="{F147B294-A811-426A-A3F1-02F05E987462}" type="presOf" srcId="{25049B1E-5603-4078-A969-8465CD91D708}" destId="{77DCF5FF-BEEA-4AA9-82E4-41F039AC6B5D}" srcOrd="0" destOrd="0" presId="urn:microsoft.com/office/officeart/2009/3/layout/SubStepProcess"/>
    <dgm:cxn modelId="{6CBDE7B1-C306-43F7-93E9-37E2DEB13850}" type="presParOf" srcId="{77DCF5FF-BEEA-4AA9-82E4-41F039AC6B5D}" destId="{375A965C-EA94-46D2-8158-61A118322B29}" srcOrd="0" destOrd="0" presId="urn:microsoft.com/office/officeart/2009/3/layout/SubStepProcess"/>
    <dgm:cxn modelId="{3CDE8C9F-65CA-4A77-BB8D-24E97B9A2AAF}" type="presParOf" srcId="{77DCF5FF-BEEA-4AA9-82E4-41F039AC6B5D}" destId="{DC1A4F1C-8E5B-4A9F-8D9D-039A5238B331}" srcOrd="1" destOrd="0" presId="urn:microsoft.com/office/officeart/2009/3/layout/SubStepProcess"/>
    <dgm:cxn modelId="{1104BA72-5DCA-47E2-AEC6-8CB91D7052E5}" type="presParOf" srcId="{77DCF5FF-BEEA-4AA9-82E4-41F039AC6B5D}" destId="{E72CE3D4-38FD-434A-A5A3-6A81ABFE082E}" srcOrd="2" destOrd="0" presId="urn:microsoft.com/office/officeart/2009/3/layout/SubStepProcess"/>
    <dgm:cxn modelId="{6E868F69-0FBB-411D-89AF-0726E8DA29F5}" type="presParOf" srcId="{E72CE3D4-38FD-434A-A5A3-6A81ABFE082E}" destId="{46F9B50F-0ABA-478A-894A-F173EFECA309}" srcOrd="0" destOrd="0" presId="urn:microsoft.com/office/officeart/2009/3/layout/SubStepProcess"/>
    <dgm:cxn modelId="{B20D7854-F079-438F-9EC2-E74D5D1F6658}" type="presParOf" srcId="{E72CE3D4-38FD-434A-A5A3-6A81ABFE082E}" destId="{79095776-9E3D-4F36-BAF1-AC96900BDFA1}" srcOrd="1" destOrd="0" presId="urn:microsoft.com/office/officeart/2009/3/layout/SubStepProcess"/>
    <dgm:cxn modelId="{D3C40E8C-85B4-40E7-A9EB-0A499DB2B3FC}" type="presParOf" srcId="{E72CE3D4-38FD-434A-A5A3-6A81ABFE082E}" destId="{86D4FCD3-6EF5-4DBB-A94C-8387C4EAD0E7}" srcOrd="2" destOrd="0" presId="urn:microsoft.com/office/officeart/2009/3/layout/SubStepProcess"/>
    <dgm:cxn modelId="{E2ED0C9F-D3A3-466E-8DDF-BB393659B240}" type="presParOf" srcId="{86D4FCD3-6EF5-4DBB-A94C-8387C4EAD0E7}" destId="{F5AF6985-59F8-48CD-8164-768A8A079CC6}" srcOrd="0" destOrd="0" presId="urn:microsoft.com/office/officeart/2009/3/layout/SubStepProcess"/>
    <dgm:cxn modelId="{D88E5DC1-7B20-4C7B-BCC3-20C4D62CFBFB}" type="presParOf" srcId="{86D4FCD3-6EF5-4DBB-A94C-8387C4EAD0E7}" destId="{035075D4-D888-48BE-A6F4-914812CFC5FE}" srcOrd="1" destOrd="0" presId="urn:microsoft.com/office/officeart/2009/3/layout/SubStepProcess"/>
    <dgm:cxn modelId="{559914C0-3C7A-4DD7-8634-7A5FD6FEDD4B}" type="presParOf" srcId="{86D4FCD3-6EF5-4DBB-A94C-8387C4EAD0E7}" destId="{28CDDF97-C142-48A0-962A-00EE63C6B4D3}" srcOrd="2" destOrd="0" presId="urn:microsoft.com/office/officeart/2009/3/layout/SubStepProcess"/>
    <dgm:cxn modelId="{49BC423B-AA8B-4FD3-BA56-8A7FA568A7DA}" type="presParOf" srcId="{86D4FCD3-6EF5-4DBB-A94C-8387C4EAD0E7}" destId="{74975869-70E0-43BE-8118-711034DC5687}" srcOrd="3" destOrd="0" presId="urn:microsoft.com/office/officeart/2009/3/layout/SubStepProcess"/>
    <dgm:cxn modelId="{50C5F70D-937B-446A-80FC-58FD7759BE5E}" type="presParOf" srcId="{86D4FCD3-6EF5-4DBB-A94C-8387C4EAD0E7}" destId="{8DD354E3-3CF9-4258-AAF0-27878F6FDD6B}" srcOrd="4" destOrd="0" presId="urn:microsoft.com/office/officeart/2009/3/layout/SubStepProcess"/>
    <dgm:cxn modelId="{3D355FB1-A163-402B-934D-805A2A90950B}" type="presParOf" srcId="{E72CE3D4-38FD-434A-A5A3-6A81ABFE082E}" destId="{A7078E2C-2796-468F-B5FB-582AE494BA6B}" srcOrd="3" destOrd="0" presId="urn:microsoft.com/office/officeart/2009/3/layout/SubStepProcess"/>
    <dgm:cxn modelId="{DB3375B7-06F0-4D55-B2D0-45F3B3528EA4}" type="presParOf" srcId="{E72CE3D4-38FD-434A-A5A3-6A81ABFE082E}" destId="{C46A5044-EA4F-4E05-8601-406C9449C108}" srcOrd="4" destOrd="0" presId="urn:microsoft.com/office/officeart/2009/3/layout/SubStepProcess"/>
    <dgm:cxn modelId="{9281014B-5704-4FA1-8841-CBC452FC693F}" type="presParOf" srcId="{E72CE3D4-38FD-434A-A5A3-6A81ABFE082E}" destId="{7DBF30AE-C77D-4E0A-BBA4-DB60684C844C}" srcOrd="5" destOrd="0" presId="urn:microsoft.com/office/officeart/2009/3/layout/SubStepProcess"/>
    <dgm:cxn modelId="{FE1705D4-810A-497E-9094-DA1EA762B876}" type="presParOf" srcId="{7DBF30AE-C77D-4E0A-BBA4-DB60684C844C}" destId="{4A2F4C2D-8066-488A-BEDD-663C711BE8BD}" srcOrd="0" destOrd="0" presId="urn:microsoft.com/office/officeart/2009/3/layout/SubStepProcess"/>
    <dgm:cxn modelId="{165F03D4-7376-4F60-8557-C83F815D049A}" type="presParOf" srcId="{7DBF30AE-C77D-4E0A-BBA4-DB60684C844C}" destId="{B223339E-8121-45C4-8FB5-0C39CAF5A883}" srcOrd="1" destOrd="0" presId="urn:microsoft.com/office/officeart/2009/3/layout/SubStepProcess"/>
    <dgm:cxn modelId="{179313D6-74BF-4B32-8FA6-9A3DB2E64FF5}" type="presParOf" srcId="{7DBF30AE-C77D-4E0A-BBA4-DB60684C844C}" destId="{7F810D41-7C58-4D1A-B998-DCFAF3D41525}" srcOrd="2" destOrd="0" presId="urn:microsoft.com/office/officeart/2009/3/layout/SubStepProcess"/>
    <dgm:cxn modelId="{BAC71740-C8F2-42C2-A8CA-9A89F9AA24B9}" type="presParOf" srcId="{7DBF30AE-C77D-4E0A-BBA4-DB60684C844C}" destId="{9100F30B-64FD-46BC-8D61-90311607681D}" srcOrd="3" destOrd="0" presId="urn:microsoft.com/office/officeart/2009/3/layout/SubStepProcess"/>
    <dgm:cxn modelId="{FAD3AC80-7838-4A2D-9573-58B87DA0FAE6}" type="presParOf" srcId="{7DBF30AE-C77D-4E0A-BBA4-DB60684C844C}" destId="{B680B17B-ADC0-4436-A525-8A200716C404}" srcOrd="4" destOrd="0" presId="urn:microsoft.com/office/officeart/2009/3/layout/SubStepProcess"/>
    <dgm:cxn modelId="{FBD4D55E-9324-4744-807D-F93CF9B0E97E}" type="presParOf" srcId="{77DCF5FF-BEEA-4AA9-82E4-41F039AC6B5D}" destId="{B4512D81-4427-4DAF-BCD0-6CB4030B75B4}" srcOrd="3" destOrd="0" presId="urn:microsoft.com/office/officeart/2009/3/layout/SubStepProcess"/>
    <dgm:cxn modelId="{4F95F02C-85FF-430E-A9E6-E7314DDB2078}" type="presParOf" srcId="{77DCF5FF-BEEA-4AA9-82E4-41F039AC6B5D}" destId="{03FDCA10-454F-4B4B-88CF-69708A064FF6}" srcOrd="4" destOrd="0" presId="urn:microsoft.com/office/officeart/2009/3/layout/SubStepProcess"/>
    <dgm:cxn modelId="{5959EF36-67B6-43C2-B1C8-EF8575C3C12D}" type="presParOf" srcId="{77DCF5FF-BEEA-4AA9-82E4-41F039AC6B5D}" destId="{D7DAE2FE-236F-494E-812F-FD3F0A8DCF87}" srcOrd="5" destOrd="0" presId="urn:microsoft.com/office/officeart/2009/3/layout/SubStepProcess"/>
    <dgm:cxn modelId="{19F84C40-40A4-454C-8C49-78E46181534D}" type="presParOf" srcId="{77DCF5FF-BEEA-4AA9-82E4-41F039AC6B5D}" destId="{D321010E-50BF-41B7-A262-502DD9CBFED5}" srcOrd="6"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34348D-358C-461F-9D51-2185B5C51941}"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n-US"/>
        </a:p>
      </dgm:t>
    </dgm:pt>
    <dgm:pt modelId="{72394275-FEA8-4131-998B-7BD993FCD64B}">
      <dgm:prSet phldrT="[Text]" custT="1"/>
      <dgm:spPr/>
      <dgm:t>
        <a:bodyPr/>
        <a:lstStyle/>
        <a:p>
          <a:r>
            <a:rPr lang="en-US" sz="1600" b="1" dirty="0">
              <a:latin typeface="Gill Sans MT" panose="020B0502020104020203" pitchFamily="34" charset="0"/>
            </a:rPr>
            <a:t>TIPS </a:t>
          </a:r>
          <a:r>
            <a:rPr lang="en-US" sz="1600" b="1" dirty="0" smtClean="0">
              <a:latin typeface="Gill Sans MT" panose="020B0502020104020203" pitchFamily="34" charset="0"/>
            </a:rPr>
            <a:t>2012</a:t>
          </a:r>
          <a:endParaRPr lang="en-US" sz="1600" b="1" dirty="0">
            <a:latin typeface="Gill Sans MT" panose="020B0502020104020203" pitchFamily="34" charset="0"/>
          </a:endParaRPr>
        </a:p>
      </dgm:t>
    </dgm:pt>
    <dgm:pt modelId="{FA73087F-17BC-4A98-9D4A-E915A0852EB9}" type="parTrans" cxnId="{0F0EA6B2-3DDC-4C63-925F-31360CB406F3}">
      <dgm:prSet/>
      <dgm:spPr/>
      <dgm:t>
        <a:bodyPr/>
        <a:lstStyle/>
        <a:p>
          <a:endParaRPr lang="en-US" sz="1600">
            <a:latin typeface="Gill Sans MT" panose="020B0502020104020203" pitchFamily="34" charset="0"/>
          </a:endParaRPr>
        </a:p>
      </dgm:t>
    </dgm:pt>
    <dgm:pt modelId="{812F4752-9BF0-4C85-A9A6-D3BD4EE364F4}" type="sibTrans" cxnId="{0F0EA6B2-3DDC-4C63-925F-31360CB406F3}">
      <dgm:prSet/>
      <dgm:spPr/>
      <dgm:t>
        <a:bodyPr/>
        <a:lstStyle/>
        <a:p>
          <a:endParaRPr lang="en-US" sz="1600">
            <a:latin typeface="Gill Sans MT" panose="020B0502020104020203" pitchFamily="34" charset="0"/>
          </a:endParaRPr>
        </a:p>
      </dgm:t>
    </dgm:pt>
    <dgm:pt modelId="{5ADC70AA-37E0-4844-B6A1-265C245744D3}">
      <dgm:prSet phldrT="[Text]" custT="1"/>
      <dgm:spPr/>
      <dgm:t>
        <a:bodyPr/>
        <a:lstStyle/>
        <a:p>
          <a:r>
            <a:rPr lang="en-US" sz="1600" b="1" dirty="0" smtClean="0">
              <a:latin typeface="Gill Sans MT" panose="020B0502020104020203" pitchFamily="34" charset="0"/>
            </a:rPr>
            <a:t>25 </a:t>
          </a:r>
          <a:r>
            <a:rPr lang="en-US" sz="1600" dirty="0" smtClean="0">
              <a:latin typeface="Gill Sans MT" panose="020B0502020104020203" pitchFamily="34" charset="0"/>
            </a:rPr>
            <a:t>                       </a:t>
          </a:r>
          <a:r>
            <a:rPr lang="en-US" sz="1600" dirty="0">
              <a:latin typeface="Gill Sans MT" panose="020B0502020104020203" pitchFamily="34" charset="0"/>
            </a:rPr>
            <a:t>sessions</a:t>
          </a:r>
        </a:p>
      </dgm:t>
    </dgm:pt>
    <dgm:pt modelId="{FFE39E33-07B1-403C-AD97-4E69D1FB489C}" type="parTrans" cxnId="{9B9EF101-0E8B-4311-A383-CBE83DC72C1A}">
      <dgm:prSet/>
      <dgm:spPr/>
      <dgm:t>
        <a:bodyPr/>
        <a:lstStyle/>
        <a:p>
          <a:endParaRPr lang="en-US" sz="1600">
            <a:latin typeface="Gill Sans MT" panose="020B0502020104020203" pitchFamily="34" charset="0"/>
          </a:endParaRPr>
        </a:p>
      </dgm:t>
    </dgm:pt>
    <dgm:pt modelId="{79925F94-04C1-4C55-95A0-D0E8F84406BB}" type="sibTrans" cxnId="{9B9EF101-0E8B-4311-A383-CBE83DC72C1A}">
      <dgm:prSet/>
      <dgm:spPr/>
      <dgm:t>
        <a:bodyPr/>
        <a:lstStyle/>
        <a:p>
          <a:endParaRPr lang="en-US" sz="1600">
            <a:latin typeface="Gill Sans MT" panose="020B0502020104020203" pitchFamily="34" charset="0"/>
          </a:endParaRPr>
        </a:p>
      </dgm:t>
    </dgm:pt>
    <dgm:pt modelId="{CF708883-D2E0-464D-92C0-DBA828BD1C8C}">
      <dgm:prSet phldrT="[Text]" custT="1"/>
      <dgm:spPr/>
      <dgm:t>
        <a:bodyPr/>
        <a:lstStyle/>
        <a:p>
          <a:r>
            <a:rPr lang="en-US" sz="1600" b="1" dirty="0" smtClean="0">
              <a:latin typeface="Gill Sans MT" panose="020B0502020104020203" pitchFamily="34" charset="0"/>
            </a:rPr>
            <a:t>326</a:t>
          </a:r>
          <a:r>
            <a:rPr lang="en-US" sz="1600" dirty="0" smtClean="0">
              <a:latin typeface="Gill Sans MT" panose="020B0502020104020203" pitchFamily="34" charset="0"/>
            </a:rPr>
            <a:t>                     </a:t>
          </a:r>
          <a:r>
            <a:rPr lang="en-US" sz="1600" dirty="0">
              <a:latin typeface="Gill Sans MT" panose="020B0502020104020203" pitchFamily="34" charset="0"/>
            </a:rPr>
            <a:t>participants</a:t>
          </a:r>
        </a:p>
      </dgm:t>
    </dgm:pt>
    <dgm:pt modelId="{21BA58F2-9BC7-471E-95E3-A1CA7BE62917}" type="parTrans" cxnId="{F34E8F47-844C-49BA-9ACA-EFB385A64CA7}">
      <dgm:prSet/>
      <dgm:spPr/>
      <dgm:t>
        <a:bodyPr/>
        <a:lstStyle/>
        <a:p>
          <a:endParaRPr lang="en-US" sz="1600">
            <a:latin typeface="Gill Sans MT" panose="020B0502020104020203" pitchFamily="34" charset="0"/>
          </a:endParaRPr>
        </a:p>
      </dgm:t>
    </dgm:pt>
    <dgm:pt modelId="{A626DFAA-F906-414C-924C-39312306ED91}" type="sibTrans" cxnId="{F34E8F47-844C-49BA-9ACA-EFB385A64CA7}">
      <dgm:prSet/>
      <dgm:spPr/>
      <dgm:t>
        <a:bodyPr/>
        <a:lstStyle/>
        <a:p>
          <a:endParaRPr lang="en-US" sz="1600">
            <a:latin typeface="Gill Sans MT" panose="020B0502020104020203" pitchFamily="34" charset="0"/>
          </a:endParaRPr>
        </a:p>
      </dgm:t>
    </dgm:pt>
    <dgm:pt modelId="{CC5E5F93-1DA8-4E86-A3C2-CDC8FBF4CCC7}">
      <dgm:prSet phldrT="[Text]" custT="1"/>
      <dgm:spPr/>
      <dgm:t>
        <a:bodyPr/>
        <a:lstStyle/>
        <a:p>
          <a:r>
            <a:rPr lang="en-US" sz="1600" b="1" dirty="0">
              <a:latin typeface="Gill Sans MT" panose="020B0502020104020203" pitchFamily="34" charset="0"/>
            </a:rPr>
            <a:t>TIPS </a:t>
          </a:r>
          <a:r>
            <a:rPr lang="en-US" sz="1600" b="1" dirty="0" smtClean="0">
              <a:latin typeface="Gill Sans MT" panose="020B0502020104020203" pitchFamily="34" charset="0"/>
            </a:rPr>
            <a:t>2017</a:t>
          </a:r>
          <a:endParaRPr lang="en-US" sz="1600" b="1" dirty="0">
            <a:latin typeface="Gill Sans MT" panose="020B0502020104020203" pitchFamily="34" charset="0"/>
          </a:endParaRPr>
        </a:p>
      </dgm:t>
    </dgm:pt>
    <dgm:pt modelId="{21AFDBA0-6704-44E3-9FCB-ABE6B54558C7}" type="parTrans" cxnId="{2749200E-33FD-4962-A589-9381854AB668}">
      <dgm:prSet/>
      <dgm:spPr/>
      <dgm:t>
        <a:bodyPr/>
        <a:lstStyle/>
        <a:p>
          <a:endParaRPr lang="en-US" sz="1600">
            <a:latin typeface="Gill Sans MT" panose="020B0502020104020203" pitchFamily="34" charset="0"/>
          </a:endParaRPr>
        </a:p>
      </dgm:t>
    </dgm:pt>
    <dgm:pt modelId="{A9F186B5-D8A6-46EB-A686-CF56365142D7}" type="sibTrans" cxnId="{2749200E-33FD-4962-A589-9381854AB668}">
      <dgm:prSet/>
      <dgm:spPr/>
      <dgm:t>
        <a:bodyPr/>
        <a:lstStyle/>
        <a:p>
          <a:endParaRPr lang="en-US" sz="1600">
            <a:latin typeface="Gill Sans MT" panose="020B0502020104020203" pitchFamily="34" charset="0"/>
          </a:endParaRPr>
        </a:p>
      </dgm:t>
    </dgm:pt>
    <dgm:pt modelId="{3774698D-1A43-4CD3-B538-996264180D9A}">
      <dgm:prSet phldrT="[Text]" custT="1"/>
      <dgm:spPr/>
      <dgm:t>
        <a:bodyPr/>
        <a:lstStyle/>
        <a:p>
          <a:r>
            <a:rPr lang="en-US" sz="1600" b="1" dirty="0" smtClean="0">
              <a:latin typeface="Gill Sans MT" panose="020B0502020104020203" pitchFamily="34" charset="0"/>
            </a:rPr>
            <a:t>16 </a:t>
          </a:r>
          <a:r>
            <a:rPr lang="en-US" sz="1600" dirty="0" smtClean="0">
              <a:latin typeface="Gill Sans MT" panose="020B0502020104020203" pitchFamily="34" charset="0"/>
            </a:rPr>
            <a:t>                     </a:t>
          </a:r>
          <a:r>
            <a:rPr lang="en-US" sz="1600" dirty="0">
              <a:latin typeface="Gill Sans MT" panose="020B0502020104020203" pitchFamily="34" charset="0"/>
            </a:rPr>
            <a:t>sessions</a:t>
          </a:r>
        </a:p>
      </dgm:t>
    </dgm:pt>
    <dgm:pt modelId="{B08F54B3-9564-4F0E-9C1E-04AC033E8240}" type="parTrans" cxnId="{B6DE1604-D349-44FB-AF3B-946207CCCBA1}">
      <dgm:prSet/>
      <dgm:spPr/>
      <dgm:t>
        <a:bodyPr/>
        <a:lstStyle/>
        <a:p>
          <a:endParaRPr lang="en-US" sz="1600">
            <a:latin typeface="Gill Sans MT" panose="020B0502020104020203" pitchFamily="34" charset="0"/>
          </a:endParaRPr>
        </a:p>
      </dgm:t>
    </dgm:pt>
    <dgm:pt modelId="{3CFD72CA-125E-4A4F-8E79-ED2EED531B53}" type="sibTrans" cxnId="{B6DE1604-D349-44FB-AF3B-946207CCCBA1}">
      <dgm:prSet/>
      <dgm:spPr/>
      <dgm:t>
        <a:bodyPr/>
        <a:lstStyle/>
        <a:p>
          <a:endParaRPr lang="en-US" sz="1600">
            <a:latin typeface="Gill Sans MT" panose="020B0502020104020203" pitchFamily="34" charset="0"/>
          </a:endParaRPr>
        </a:p>
      </dgm:t>
    </dgm:pt>
    <dgm:pt modelId="{A4361D10-E61B-4686-9D39-36B1EB22791D}">
      <dgm:prSet phldrT="[Text]" custT="1"/>
      <dgm:spPr/>
      <dgm:t>
        <a:bodyPr/>
        <a:lstStyle/>
        <a:p>
          <a:r>
            <a:rPr lang="en-US" sz="1600" b="1" dirty="0" smtClean="0">
              <a:latin typeface="Gill Sans MT" panose="020B0502020104020203" pitchFamily="34" charset="0"/>
            </a:rPr>
            <a:t>427</a:t>
          </a:r>
        </a:p>
        <a:p>
          <a:r>
            <a:rPr lang="en-US" sz="1600" dirty="0" smtClean="0">
              <a:latin typeface="Gill Sans MT" panose="020B0502020104020203" pitchFamily="34" charset="0"/>
            </a:rPr>
            <a:t>participants</a:t>
          </a:r>
          <a:endParaRPr lang="en-US" sz="1600" dirty="0">
            <a:latin typeface="Gill Sans MT" panose="020B0502020104020203" pitchFamily="34" charset="0"/>
          </a:endParaRPr>
        </a:p>
      </dgm:t>
    </dgm:pt>
    <dgm:pt modelId="{9C64571B-37E1-4422-B432-983BAF62A4EA}" type="parTrans" cxnId="{B4CB4F22-7441-41CD-BA64-0CF1BF022B55}">
      <dgm:prSet/>
      <dgm:spPr/>
      <dgm:t>
        <a:bodyPr/>
        <a:lstStyle/>
        <a:p>
          <a:endParaRPr lang="en-US" sz="1600">
            <a:latin typeface="Gill Sans MT" panose="020B0502020104020203" pitchFamily="34" charset="0"/>
          </a:endParaRPr>
        </a:p>
      </dgm:t>
    </dgm:pt>
    <dgm:pt modelId="{BCA4C560-2122-4E92-8FE4-4B518F043AD8}" type="sibTrans" cxnId="{B4CB4F22-7441-41CD-BA64-0CF1BF022B55}">
      <dgm:prSet/>
      <dgm:spPr/>
      <dgm:t>
        <a:bodyPr/>
        <a:lstStyle/>
        <a:p>
          <a:endParaRPr lang="en-US" sz="1600">
            <a:latin typeface="Gill Sans MT" panose="020B0502020104020203" pitchFamily="34" charset="0"/>
          </a:endParaRPr>
        </a:p>
      </dgm:t>
    </dgm:pt>
    <dgm:pt modelId="{76166B5D-0042-4526-85C1-8228957436B5}">
      <dgm:prSet custT="1"/>
      <dgm:spPr/>
      <dgm:t>
        <a:bodyPr/>
        <a:lstStyle/>
        <a:p>
          <a:r>
            <a:rPr lang="en-US" sz="1600" b="1" dirty="0" smtClean="0">
              <a:latin typeface="Gill Sans MT" panose="020B0502020104020203" pitchFamily="34" charset="0"/>
            </a:rPr>
            <a:t>146</a:t>
          </a:r>
        </a:p>
        <a:p>
          <a:r>
            <a:rPr lang="en-US" sz="1600" dirty="0" smtClean="0">
              <a:latin typeface="Gill Sans MT" panose="020B0502020104020203" pitchFamily="34" charset="0"/>
            </a:rPr>
            <a:t>establishments</a:t>
          </a:r>
          <a:endParaRPr lang="en-US" sz="1600" dirty="0">
            <a:latin typeface="Gill Sans MT" panose="020B0502020104020203" pitchFamily="34" charset="0"/>
          </a:endParaRPr>
        </a:p>
      </dgm:t>
    </dgm:pt>
    <dgm:pt modelId="{071B9AA4-19BB-4CB9-9D2B-629B6F8C8A99}" type="parTrans" cxnId="{09A4872E-8393-44DD-B6E7-83DAEE038C43}">
      <dgm:prSet/>
      <dgm:spPr/>
      <dgm:t>
        <a:bodyPr/>
        <a:lstStyle/>
        <a:p>
          <a:endParaRPr lang="en-US" sz="1600">
            <a:latin typeface="Gill Sans MT" panose="020B0502020104020203" pitchFamily="34" charset="0"/>
          </a:endParaRPr>
        </a:p>
      </dgm:t>
    </dgm:pt>
    <dgm:pt modelId="{E01D8289-8D4F-46D6-B604-A13F698A406A}" type="sibTrans" cxnId="{09A4872E-8393-44DD-B6E7-83DAEE038C43}">
      <dgm:prSet/>
      <dgm:spPr/>
      <dgm:t>
        <a:bodyPr/>
        <a:lstStyle/>
        <a:p>
          <a:endParaRPr lang="en-US" sz="1600">
            <a:latin typeface="Gill Sans MT" panose="020B0502020104020203" pitchFamily="34" charset="0"/>
          </a:endParaRPr>
        </a:p>
      </dgm:t>
    </dgm:pt>
    <dgm:pt modelId="{CCC11A92-5981-42CE-BB37-22FBC3DD103D}">
      <dgm:prSet custT="1"/>
      <dgm:spPr/>
      <dgm:t>
        <a:bodyPr/>
        <a:lstStyle/>
        <a:p>
          <a:r>
            <a:rPr lang="en-US" sz="1600" b="1" dirty="0" smtClean="0">
              <a:latin typeface="Gill Sans MT" panose="020B0502020104020203" pitchFamily="34" charset="0"/>
            </a:rPr>
            <a:t>75</a:t>
          </a:r>
        </a:p>
        <a:p>
          <a:r>
            <a:rPr lang="en-US" sz="1600" dirty="0" smtClean="0">
              <a:latin typeface="Gill Sans MT" panose="020B0502020104020203" pitchFamily="34" charset="0"/>
            </a:rPr>
            <a:t>establishments</a:t>
          </a:r>
          <a:endParaRPr lang="en-US" sz="1600" dirty="0">
            <a:latin typeface="Gill Sans MT" panose="020B0502020104020203" pitchFamily="34" charset="0"/>
          </a:endParaRPr>
        </a:p>
      </dgm:t>
    </dgm:pt>
    <dgm:pt modelId="{10F5FB42-EC82-41F2-9A3A-CD99012390C5}" type="parTrans" cxnId="{999CA1CA-9954-423E-A99C-3BCBE431D021}">
      <dgm:prSet/>
      <dgm:spPr/>
      <dgm:t>
        <a:bodyPr/>
        <a:lstStyle/>
        <a:p>
          <a:endParaRPr lang="en-US" sz="1600">
            <a:latin typeface="Gill Sans MT" panose="020B0502020104020203" pitchFamily="34" charset="0"/>
          </a:endParaRPr>
        </a:p>
      </dgm:t>
    </dgm:pt>
    <dgm:pt modelId="{71180483-3B99-4489-89E5-D6FB59F3E5D0}" type="sibTrans" cxnId="{999CA1CA-9954-423E-A99C-3BCBE431D021}">
      <dgm:prSet/>
      <dgm:spPr/>
      <dgm:t>
        <a:bodyPr/>
        <a:lstStyle/>
        <a:p>
          <a:endParaRPr lang="en-US" sz="1600">
            <a:latin typeface="Gill Sans MT" panose="020B0502020104020203" pitchFamily="34" charset="0"/>
          </a:endParaRPr>
        </a:p>
      </dgm:t>
    </dgm:pt>
    <dgm:pt modelId="{0FB2C9AE-0915-469A-8BBD-389AD6632160}" type="pres">
      <dgm:prSet presAssocID="{8934348D-358C-461F-9D51-2185B5C51941}" presName="diagram" presStyleCnt="0">
        <dgm:presLayoutVars>
          <dgm:chPref val="1"/>
          <dgm:dir/>
          <dgm:animOne val="branch"/>
          <dgm:animLvl val="lvl"/>
          <dgm:resizeHandles/>
        </dgm:presLayoutVars>
      </dgm:prSet>
      <dgm:spPr/>
      <dgm:t>
        <a:bodyPr/>
        <a:lstStyle/>
        <a:p>
          <a:endParaRPr lang="en-US"/>
        </a:p>
      </dgm:t>
    </dgm:pt>
    <dgm:pt modelId="{7A24A96B-F2CB-4AFD-BF85-C19429803BE0}" type="pres">
      <dgm:prSet presAssocID="{72394275-FEA8-4131-998B-7BD993FCD64B}" presName="root" presStyleCnt="0"/>
      <dgm:spPr/>
    </dgm:pt>
    <dgm:pt modelId="{9B1A41D7-24A5-4F91-B202-D600D7609057}" type="pres">
      <dgm:prSet presAssocID="{72394275-FEA8-4131-998B-7BD993FCD64B}" presName="rootComposite" presStyleCnt="0"/>
      <dgm:spPr/>
    </dgm:pt>
    <dgm:pt modelId="{F44EF147-3C2C-460C-96ED-F48E82642574}" type="pres">
      <dgm:prSet presAssocID="{72394275-FEA8-4131-998B-7BD993FCD64B}" presName="rootText" presStyleLbl="node1" presStyleIdx="0" presStyleCnt="2"/>
      <dgm:spPr/>
      <dgm:t>
        <a:bodyPr/>
        <a:lstStyle/>
        <a:p>
          <a:endParaRPr lang="en-US"/>
        </a:p>
      </dgm:t>
    </dgm:pt>
    <dgm:pt modelId="{E9B1A74B-B6E8-47FB-80BA-D237CD7ED483}" type="pres">
      <dgm:prSet presAssocID="{72394275-FEA8-4131-998B-7BD993FCD64B}" presName="rootConnector" presStyleLbl="node1" presStyleIdx="0" presStyleCnt="2"/>
      <dgm:spPr/>
      <dgm:t>
        <a:bodyPr/>
        <a:lstStyle/>
        <a:p>
          <a:endParaRPr lang="en-US"/>
        </a:p>
      </dgm:t>
    </dgm:pt>
    <dgm:pt modelId="{FACF24D6-28CE-4CB5-8A8C-9CB4B6C7FA52}" type="pres">
      <dgm:prSet presAssocID="{72394275-FEA8-4131-998B-7BD993FCD64B}" presName="childShape" presStyleCnt="0"/>
      <dgm:spPr/>
    </dgm:pt>
    <dgm:pt modelId="{732E8236-252A-49DB-818F-5CDF958827FF}" type="pres">
      <dgm:prSet presAssocID="{FFE39E33-07B1-403C-AD97-4E69D1FB489C}" presName="Name13" presStyleLbl="parChTrans1D2" presStyleIdx="0" presStyleCnt="6"/>
      <dgm:spPr/>
      <dgm:t>
        <a:bodyPr/>
        <a:lstStyle/>
        <a:p>
          <a:endParaRPr lang="en-US"/>
        </a:p>
      </dgm:t>
    </dgm:pt>
    <dgm:pt modelId="{F8762CCB-5326-4C2D-A031-6F882F4EBEBC}" type="pres">
      <dgm:prSet presAssocID="{5ADC70AA-37E0-4844-B6A1-265C245744D3}" presName="childText" presStyleLbl="bgAcc1" presStyleIdx="0" presStyleCnt="6">
        <dgm:presLayoutVars>
          <dgm:bulletEnabled val="1"/>
        </dgm:presLayoutVars>
      </dgm:prSet>
      <dgm:spPr/>
      <dgm:t>
        <a:bodyPr/>
        <a:lstStyle/>
        <a:p>
          <a:endParaRPr lang="en-US"/>
        </a:p>
      </dgm:t>
    </dgm:pt>
    <dgm:pt modelId="{2B177872-0600-4127-8683-C5AD2AB4CEDB}" type="pres">
      <dgm:prSet presAssocID="{21BA58F2-9BC7-471E-95E3-A1CA7BE62917}" presName="Name13" presStyleLbl="parChTrans1D2" presStyleIdx="1" presStyleCnt="6"/>
      <dgm:spPr/>
      <dgm:t>
        <a:bodyPr/>
        <a:lstStyle/>
        <a:p>
          <a:endParaRPr lang="en-US"/>
        </a:p>
      </dgm:t>
    </dgm:pt>
    <dgm:pt modelId="{44884E82-C240-41FF-B0CC-7A8C42FF87A1}" type="pres">
      <dgm:prSet presAssocID="{CF708883-D2E0-464D-92C0-DBA828BD1C8C}" presName="childText" presStyleLbl="bgAcc1" presStyleIdx="1" presStyleCnt="6">
        <dgm:presLayoutVars>
          <dgm:bulletEnabled val="1"/>
        </dgm:presLayoutVars>
      </dgm:prSet>
      <dgm:spPr/>
      <dgm:t>
        <a:bodyPr/>
        <a:lstStyle/>
        <a:p>
          <a:endParaRPr lang="en-US"/>
        </a:p>
      </dgm:t>
    </dgm:pt>
    <dgm:pt modelId="{B25B4532-6B62-4B01-87AF-9211E3943BFE}" type="pres">
      <dgm:prSet presAssocID="{071B9AA4-19BB-4CB9-9D2B-629B6F8C8A99}" presName="Name13" presStyleLbl="parChTrans1D2" presStyleIdx="2" presStyleCnt="6"/>
      <dgm:spPr/>
      <dgm:t>
        <a:bodyPr/>
        <a:lstStyle/>
        <a:p>
          <a:endParaRPr lang="en-US"/>
        </a:p>
      </dgm:t>
    </dgm:pt>
    <dgm:pt modelId="{9F84029D-258B-476A-A697-4F83AF43002A}" type="pres">
      <dgm:prSet presAssocID="{76166B5D-0042-4526-85C1-8228957436B5}" presName="childText" presStyleLbl="bgAcc1" presStyleIdx="2" presStyleCnt="6">
        <dgm:presLayoutVars>
          <dgm:bulletEnabled val="1"/>
        </dgm:presLayoutVars>
      </dgm:prSet>
      <dgm:spPr/>
      <dgm:t>
        <a:bodyPr/>
        <a:lstStyle/>
        <a:p>
          <a:endParaRPr lang="en-US"/>
        </a:p>
      </dgm:t>
    </dgm:pt>
    <dgm:pt modelId="{B4AED17C-436E-40D9-AB4E-69623C7E5F3C}" type="pres">
      <dgm:prSet presAssocID="{CC5E5F93-1DA8-4E86-A3C2-CDC8FBF4CCC7}" presName="root" presStyleCnt="0"/>
      <dgm:spPr/>
    </dgm:pt>
    <dgm:pt modelId="{C94F23CE-3F0A-4C68-AF01-A903AFA45976}" type="pres">
      <dgm:prSet presAssocID="{CC5E5F93-1DA8-4E86-A3C2-CDC8FBF4CCC7}" presName="rootComposite" presStyleCnt="0"/>
      <dgm:spPr/>
    </dgm:pt>
    <dgm:pt modelId="{39ADBE01-2051-4D94-835E-FD7556B43E5D}" type="pres">
      <dgm:prSet presAssocID="{CC5E5F93-1DA8-4E86-A3C2-CDC8FBF4CCC7}" presName="rootText" presStyleLbl="node1" presStyleIdx="1" presStyleCnt="2"/>
      <dgm:spPr/>
      <dgm:t>
        <a:bodyPr/>
        <a:lstStyle/>
        <a:p>
          <a:endParaRPr lang="en-US"/>
        </a:p>
      </dgm:t>
    </dgm:pt>
    <dgm:pt modelId="{E96D8E09-FC15-449D-A8F3-C79A2D27F795}" type="pres">
      <dgm:prSet presAssocID="{CC5E5F93-1DA8-4E86-A3C2-CDC8FBF4CCC7}" presName="rootConnector" presStyleLbl="node1" presStyleIdx="1" presStyleCnt="2"/>
      <dgm:spPr/>
      <dgm:t>
        <a:bodyPr/>
        <a:lstStyle/>
        <a:p>
          <a:endParaRPr lang="en-US"/>
        </a:p>
      </dgm:t>
    </dgm:pt>
    <dgm:pt modelId="{AEA8CCB6-8F09-4E1A-AD61-150A2A0845D5}" type="pres">
      <dgm:prSet presAssocID="{CC5E5F93-1DA8-4E86-A3C2-CDC8FBF4CCC7}" presName="childShape" presStyleCnt="0"/>
      <dgm:spPr/>
    </dgm:pt>
    <dgm:pt modelId="{61C07B4A-3BAA-4851-9DA2-B9BD3FC55742}" type="pres">
      <dgm:prSet presAssocID="{B08F54B3-9564-4F0E-9C1E-04AC033E8240}" presName="Name13" presStyleLbl="parChTrans1D2" presStyleIdx="3" presStyleCnt="6"/>
      <dgm:spPr/>
      <dgm:t>
        <a:bodyPr/>
        <a:lstStyle/>
        <a:p>
          <a:endParaRPr lang="en-US"/>
        </a:p>
      </dgm:t>
    </dgm:pt>
    <dgm:pt modelId="{5DB8DD99-1607-4AFD-B0C3-8A2EBC12E9BB}" type="pres">
      <dgm:prSet presAssocID="{3774698D-1A43-4CD3-B538-996264180D9A}" presName="childText" presStyleLbl="bgAcc1" presStyleIdx="3" presStyleCnt="6" custLinFactNeighborX="34" custLinFactNeighborY="5459">
        <dgm:presLayoutVars>
          <dgm:bulletEnabled val="1"/>
        </dgm:presLayoutVars>
      </dgm:prSet>
      <dgm:spPr/>
      <dgm:t>
        <a:bodyPr/>
        <a:lstStyle/>
        <a:p>
          <a:endParaRPr lang="en-US"/>
        </a:p>
      </dgm:t>
    </dgm:pt>
    <dgm:pt modelId="{06EA3AF4-C66D-4955-8A86-C8D327C0DABC}" type="pres">
      <dgm:prSet presAssocID="{9C64571B-37E1-4422-B432-983BAF62A4EA}" presName="Name13" presStyleLbl="parChTrans1D2" presStyleIdx="4" presStyleCnt="6"/>
      <dgm:spPr/>
      <dgm:t>
        <a:bodyPr/>
        <a:lstStyle/>
        <a:p>
          <a:endParaRPr lang="en-US"/>
        </a:p>
      </dgm:t>
    </dgm:pt>
    <dgm:pt modelId="{222B3B09-C2CE-4543-B168-F9CA9BB13F13}" type="pres">
      <dgm:prSet presAssocID="{A4361D10-E61B-4686-9D39-36B1EB22791D}" presName="childText" presStyleLbl="bgAcc1" presStyleIdx="4" presStyleCnt="6" custLinFactNeighborX="-739" custLinFactNeighborY="-1183">
        <dgm:presLayoutVars>
          <dgm:bulletEnabled val="1"/>
        </dgm:presLayoutVars>
      </dgm:prSet>
      <dgm:spPr/>
      <dgm:t>
        <a:bodyPr/>
        <a:lstStyle/>
        <a:p>
          <a:endParaRPr lang="en-US"/>
        </a:p>
      </dgm:t>
    </dgm:pt>
    <dgm:pt modelId="{BD575FE0-1D1A-4E70-B21E-72E7A28FEF60}" type="pres">
      <dgm:prSet presAssocID="{10F5FB42-EC82-41F2-9A3A-CD99012390C5}" presName="Name13" presStyleLbl="parChTrans1D2" presStyleIdx="5" presStyleCnt="6"/>
      <dgm:spPr/>
      <dgm:t>
        <a:bodyPr/>
        <a:lstStyle/>
        <a:p>
          <a:endParaRPr lang="en-US"/>
        </a:p>
      </dgm:t>
    </dgm:pt>
    <dgm:pt modelId="{62B423D0-D600-4C1B-890F-7E3F48B353EA}" type="pres">
      <dgm:prSet presAssocID="{CCC11A92-5981-42CE-BB37-22FBC3DD103D}" presName="childText" presStyleLbl="bgAcc1" presStyleIdx="5" presStyleCnt="6">
        <dgm:presLayoutVars>
          <dgm:bulletEnabled val="1"/>
        </dgm:presLayoutVars>
      </dgm:prSet>
      <dgm:spPr/>
      <dgm:t>
        <a:bodyPr/>
        <a:lstStyle/>
        <a:p>
          <a:endParaRPr lang="en-US"/>
        </a:p>
      </dgm:t>
    </dgm:pt>
  </dgm:ptLst>
  <dgm:cxnLst>
    <dgm:cxn modelId="{4290DF4A-56BD-4C4D-88A3-6B40733FA0C2}" type="presOf" srcId="{72394275-FEA8-4131-998B-7BD993FCD64B}" destId="{F44EF147-3C2C-460C-96ED-F48E82642574}" srcOrd="0" destOrd="0" presId="urn:microsoft.com/office/officeart/2005/8/layout/hierarchy3"/>
    <dgm:cxn modelId="{C10FF13F-BE76-4884-8D81-9CA226D1A33B}" type="presOf" srcId="{21BA58F2-9BC7-471E-95E3-A1CA7BE62917}" destId="{2B177872-0600-4127-8683-C5AD2AB4CEDB}" srcOrd="0" destOrd="0" presId="urn:microsoft.com/office/officeart/2005/8/layout/hierarchy3"/>
    <dgm:cxn modelId="{125355F8-573A-4218-BEF7-F274C7D77207}" type="presOf" srcId="{CCC11A92-5981-42CE-BB37-22FBC3DD103D}" destId="{62B423D0-D600-4C1B-890F-7E3F48B353EA}" srcOrd="0" destOrd="0" presId="urn:microsoft.com/office/officeart/2005/8/layout/hierarchy3"/>
    <dgm:cxn modelId="{9B9EF101-0E8B-4311-A383-CBE83DC72C1A}" srcId="{72394275-FEA8-4131-998B-7BD993FCD64B}" destId="{5ADC70AA-37E0-4844-B6A1-265C245744D3}" srcOrd="0" destOrd="0" parTransId="{FFE39E33-07B1-403C-AD97-4E69D1FB489C}" sibTransId="{79925F94-04C1-4C55-95A0-D0E8F84406BB}"/>
    <dgm:cxn modelId="{CE6C107C-DAC0-4CEF-A401-48A1EC82DA63}" type="presOf" srcId="{FFE39E33-07B1-403C-AD97-4E69D1FB489C}" destId="{732E8236-252A-49DB-818F-5CDF958827FF}" srcOrd="0" destOrd="0" presId="urn:microsoft.com/office/officeart/2005/8/layout/hierarchy3"/>
    <dgm:cxn modelId="{CFCF69CB-EC0C-4CF2-A106-A4F83A54F739}" type="presOf" srcId="{CC5E5F93-1DA8-4E86-A3C2-CDC8FBF4CCC7}" destId="{39ADBE01-2051-4D94-835E-FD7556B43E5D}" srcOrd="0" destOrd="0" presId="urn:microsoft.com/office/officeart/2005/8/layout/hierarchy3"/>
    <dgm:cxn modelId="{F34E8F47-844C-49BA-9ACA-EFB385A64CA7}" srcId="{72394275-FEA8-4131-998B-7BD993FCD64B}" destId="{CF708883-D2E0-464D-92C0-DBA828BD1C8C}" srcOrd="1" destOrd="0" parTransId="{21BA58F2-9BC7-471E-95E3-A1CA7BE62917}" sibTransId="{A626DFAA-F906-414C-924C-39312306ED91}"/>
    <dgm:cxn modelId="{B6DE1604-D349-44FB-AF3B-946207CCCBA1}" srcId="{CC5E5F93-1DA8-4E86-A3C2-CDC8FBF4CCC7}" destId="{3774698D-1A43-4CD3-B538-996264180D9A}" srcOrd="0" destOrd="0" parTransId="{B08F54B3-9564-4F0E-9C1E-04AC033E8240}" sibTransId="{3CFD72CA-125E-4A4F-8E79-ED2EED531B53}"/>
    <dgm:cxn modelId="{45AF25A1-0762-4333-ACEA-12CE50D7AD09}" type="presOf" srcId="{76166B5D-0042-4526-85C1-8228957436B5}" destId="{9F84029D-258B-476A-A697-4F83AF43002A}" srcOrd="0" destOrd="0" presId="urn:microsoft.com/office/officeart/2005/8/layout/hierarchy3"/>
    <dgm:cxn modelId="{CBBADB9A-8C18-4456-B861-8E7E6D4AC0A7}" type="presOf" srcId="{071B9AA4-19BB-4CB9-9D2B-629B6F8C8A99}" destId="{B25B4532-6B62-4B01-87AF-9211E3943BFE}" srcOrd="0" destOrd="0" presId="urn:microsoft.com/office/officeart/2005/8/layout/hierarchy3"/>
    <dgm:cxn modelId="{2749200E-33FD-4962-A589-9381854AB668}" srcId="{8934348D-358C-461F-9D51-2185B5C51941}" destId="{CC5E5F93-1DA8-4E86-A3C2-CDC8FBF4CCC7}" srcOrd="1" destOrd="0" parTransId="{21AFDBA0-6704-44E3-9FCB-ABE6B54558C7}" sibTransId="{A9F186B5-D8A6-46EB-A686-CF56365142D7}"/>
    <dgm:cxn modelId="{09A4872E-8393-44DD-B6E7-83DAEE038C43}" srcId="{72394275-FEA8-4131-998B-7BD993FCD64B}" destId="{76166B5D-0042-4526-85C1-8228957436B5}" srcOrd="2" destOrd="0" parTransId="{071B9AA4-19BB-4CB9-9D2B-629B6F8C8A99}" sibTransId="{E01D8289-8D4F-46D6-B604-A13F698A406A}"/>
    <dgm:cxn modelId="{A28DD5F1-B6E3-4278-82E9-EA1E26D4CB4F}" type="presOf" srcId="{10F5FB42-EC82-41F2-9A3A-CD99012390C5}" destId="{BD575FE0-1D1A-4E70-B21E-72E7A28FEF60}" srcOrd="0" destOrd="0" presId="urn:microsoft.com/office/officeart/2005/8/layout/hierarchy3"/>
    <dgm:cxn modelId="{0025DA09-4758-43FB-A46A-F4D23BD686E4}" type="presOf" srcId="{CC5E5F93-1DA8-4E86-A3C2-CDC8FBF4CCC7}" destId="{E96D8E09-FC15-449D-A8F3-C79A2D27F795}" srcOrd="1" destOrd="0" presId="urn:microsoft.com/office/officeart/2005/8/layout/hierarchy3"/>
    <dgm:cxn modelId="{B0830180-4524-4393-A796-41B3F70C4A41}" type="presOf" srcId="{A4361D10-E61B-4686-9D39-36B1EB22791D}" destId="{222B3B09-C2CE-4543-B168-F9CA9BB13F13}" srcOrd="0" destOrd="0" presId="urn:microsoft.com/office/officeart/2005/8/layout/hierarchy3"/>
    <dgm:cxn modelId="{83D9DD32-3B5F-40A8-89E7-7B4B470AF306}" type="presOf" srcId="{CF708883-D2E0-464D-92C0-DBA828BD1C8C}" destId="{44884E82-C240-41FF-B0CC-7A8C42FF87A1}" srcOrd="0" destOrd="0" presId="urn:microsoft.com/office/officeart/2005/8/layout/hierarchy3"/>
    <dgm:cxn modelId="{0211F6AA-BE2E-4C69-A107-2EA15D0F2470}" type="presOf" srcId="{B08F54B3-9564-4F0E-9C1E-04AC033E8240}" destId="{61C07B4A-3BAA-4851-9DA2-B9BD3FC55742}" srcOrd="0" destOrd="0" presId="urn:microsoft.com/office/officeart/2005/8/layout/hierarchy3"/>
    <dgm:cxn modelId="{32A0AC8D-4DFC-4BD4-9AC4-A02AAE6C11E0}" type="presOf" srcId="{8934348D-358C-461F-9D51-2185B5C51941}" destId="{0FB2C9AE-0915-469A-8BBD-389AD6632160}" srcOrd="0" destOrd="0" presId="urn:microsoft.com/office/officeart/2005/8/layout/hierarchy3"/>
    <dgm:cxn modelId="{294398AB-8BAE-45CB-A705-9EE58EC236B3}" type="presOf" srcId="{9C64571B-37E1-4422-B432-983BAF62A4EA}" destId="{06EA3AF4-C66D-4955-8A86-C8D327C0DABC}" srcOrd="0" destOrd="0" presId="urn:microsoft.com/office/officeart/2005/8/layout/hierarchy3"/>
    <dgm:cxn modelId="{E54C325B-012C-4346-9854-A10A91209B73}" type="presOf" srcId="{5ADC70AA-37E0-4844-B6A1-265C245744D3}" destId="{F8762CCB-5326-4C2D-A031-6F882F4EBEBC}" srcOrd="0" destOrd="0" presId="urn:microsoft.com/office/officeart/2005/8/layout/hierarchy3"/>
    <dgm:cxn modelId="{A9B9B01E-F803-4BCC-801B-F0803DB6DBEA}" type="presOf" srcId="{3774698D-1A43-4CD3-B538-996264180D9A}" destId="{5DB8DD99-1607-4AFD-B0C3-8A2EBC12E9BB}" srcOrd="0" destOrd="0" presId="urn:microsoft.com/office/officeart/2005/8/layout/hierarchy3"/>
    <dgm:cxn modelId="{0F0EA6B2-3DDC-4C63-925F-31360CB406F3}" srcId="{8934348D-358C-461F-9D51-2185B5C51941}" destId="{72394275-FEA8-4131-998B-7BD993FCD64B}" srcOrd="0" destOrd="0" parTransId="{FA73087F-17BC-4A98-9D4A-E915A0852EB9}" sibTransId="{812F4752-9BF0-4C85-A9A6-D3BD4EE364F4}"/>
    <dgm:cxn modelId="{999CA1CA-9954-423E-A99C-3BCBE431D021}" srcId="{CC5E5F93-1DA8-4E86-A3C2-CDC8FBF4CCC7}" destId="{CCC11A92-5981-42CE-BB37-22FBC3DD103D}" srcOrd="2" destOrd="0" parTransId="{10F5FB42-EC82-41F2-9A3A-CD99012390C5}" sibTransId="{71180483-3B99-4489-89E5-D6FB59F3E5D0}"/>
    <dgm:cxn modelId="{B4CB4F22-7441-41CD-BA64-0CF1BF022B55}" srcId="{CC5E5F93-1DA8-4E86-A3C2-CDC8FBF4CCC7}" destId="{A4361D10-E61B-4686-9D39-36B1EB22791D}" srcOrd="1" destOrd="0" parTransId="{9C64571B-37E1-4422-B432-983BAF62A4EA}" sibTransId="{BCA4C560-2122-4E92-8FE4-4B518F043AD8}"/>
    <dgm:cxn modelId="{EBD942CB-F6D1-4AB3-8EA7-F16F83B6A3D8}" type="presOf" srcId="{72394275-FEA8-4131-998B-7BD993FCD64B}" destId="{E9B1A74B-B6E8-47FB-80BA-D237CD7ED483}" srcOrd="1" destOrd="0" presId="urn:microsoft.com/office/officeart/2005/8/layout/hierarchy3"/>
    <dgm:cxn modelId="{3B6C0CB1-EFDB-4B44-BBBE-67C85F345218}" type="presParOf" srcId="{0FB2C9AE-0915-469A-8BBD-389AD6632160}" destId="{7A24A96B-F2CB-4AFD-BF85-C19429803BE0}" srcOrd="0" destOrd="0" presId="urn:microsoft.com/office/officeart/2005/8/layout/hierarchy3"/>
    <dgm:cxn modelId="{45DA64B7-F901-4E21-AD0D-9DB9E0E830C3}" type="presParOf" srcId="{7A24A96B-F2CB-4AFD-BF85-C19429803BE0}" destId="{9B1A41D7-24A5-4F91-B202-D600D7609057}" srcOrd="0" destOrd="0" presId="urn:microsoft.com/office/officeart/2005/8/layout/hierarchy3"/>
    <dgm:cxn modelId="{A311DD9B-3A4F-4BE4-84B0-1662A7E868B4}" type="presParOf" srcId="{9B1A41D7-24A5-4F91-B202-D600D7609057}" destId="{F44EF147-3C2C-460C-96ED-F48E82642574}" srcOrd="0" destOrd="0" presId="urn:microsoft.com/office/officeart/2005/8/layout/hierarchy3"/>
    <dgm:cxn modelId="{DF08D1EE-8F8F-4547-B544-7CF21C737BF4}" type="presParOf" srcId="{9B1A41D7-24A5-4F91-B202-D600D7609057}" destId="{E9B1A74B-B6E8-47FB-80BA-D237CD7ED483}" srcOrd="1" destOrd="0" presId="urn:microsoft.com/office/officeart/2005/8/layout/hierarchy3"/>
    <dgm:cxn modelId="{9C92290B-3222-4A0F-A159-5D9A45410D08}" type="presParOf" srcId="{7A24A96B-F2CB-4AFD-BF85-C19429803BE0}" destId="{FACF24D6-28CE-4CB5-8A8C-9CB4B6C7FA52}" srcOrd="1" destOrd="0" presId="urn:microsoft.com/office/officeart/2005/8/layout/hierarchy3"/>
    <dgm:cxn modelId="{C542BE4F-27C8-40F5-B3BB-F6E2893C3593}" type="presParOf" srcId="{FACF24D6-28CE-4CB5-8A8C-9CB4B6C7FA52}" destId="{732E8236-252A-49DB-818F-5CDF958827FF}" srcOrd="0" destOrd="0" presId="urn:microsoft.com/office/officeart/2005/8/layout/hierarchy3"/>
    <dgm:cxn modelId="{0F6BE889-AF49-4F2F-B84F-EC57D63E5240}" type="presParOf" srcId="{FACF24D6-28CE-4CB5-8A8C-9CB4B6C7FA52}" destId="{F8762CCB-5326-4C2D-A031-6F882F4EBEBC}" srcOrd="1" destOrd="0" presId="urn:microsoft.com/office/officeart/2005/8/layout/hierarchy3"/>
    <dgm:cxn modelId="{547DD007-3E5F-434D-89DF-41091E8C7BAF}" type="presParOf" srcId="{FACF24D6-28CE-4CB5-8A8C-9CB4B6C7FA52}" destId="{2B177872-0600-4127-8683-C5AD2AB4CEDB}" srcOrd="2" destOrd="0" presId="urn:microsoft.com/office/officeart/2005/8/layout/hierarchy3"/>
    <dgm:cxn modelId="{78764855-F398-431B-B9A0-9B872B9F487E}" type="presParOf" srcId="{FACF24D6-28CE-4CB5-8A8C-9CB4B6C7FA52}" destId="{44884E82-C240-41FF-B0CC-7A8C42FF87A1}" srcOrd="3" destOrd="0" presId="urn:microsoft.com/office/officeart/2005/8/layout/hierarchy3"/>
    <dgm:cxn modelId="{1AD824DE-718A-4662-960E-634EAD15AE4B}" type="presParOf" srcId="{FACF24D6-28CE-4CB5-8A8C-9CB4B6C7FA52}" destId="{B25B4532-6B62-4B01-87AF-9211E3943BFE}" srcOrd="4" destOrd="0" presId="urn:microsoft.com/office/officeart/2005/8/layout/hierarchy3"/>
    <dgm:cxn modelId="{2D441BFE-0872-44DA-82BE-BC2C66FC8E73}" type="presParOf" srcId="{FACF24D6-28CE-4CB5-8A8C-9CB4B6C7FA52}" destId="{9F84029D-258B-476A-A697-4F83AF43002A}" srcOrd="5" destOrd="0" presId="urn:microsoft.com/office/officeart/2005/8/layout/hierarchy3"/>
    <dgm:cxn modelId="{AC9FADFF-7342-444A-B641-0DECC829DB48}" type="presParOf" srcId="{0FB2C9AE-0915-469A-8BBD-389AD6632160}" destId="{B4AED17C-436E-40D9-AB4E-69623C7E5F3C}" srcOrd="1" destOrd="0" presId="urn:microsoft.com/office/officeart/2005/8/layout/hierarchy3"/>
    <dgm:cxn modelId="{C630D36E-BF01-4B6A-A1CB-6B4127324EFE}" type="presParOf" srcId="{B4AED17C-436E-40D9-AB4E-69623C7E5F3C}" destId="{C94F23CE-3F0A-4C68-AF01-A903AFA45976}" srcOrd="0" destOrd="0" presId="urn:microsoft.com/office/officeart/2005/8/layout/hierarchy3"/>
    <dgm:cxn modelId="{881A057F-D86B-4EE6-94BD-F454622E261C}" type="presParOf" srcId="{C94F23CE-3F0A-4C68-AF01-A903AFA45976}" destId="{39ADBE01-2051-4D94-835E-FD7556B43E5D}" srcOrd="0" destOrd="0" presId="urn:microsoft.com/office/officeart/2005/8/layout/hierarchy3"/>
    <dgm:cxn modelId="{82EFC905-871F-4E47-A1A3-9E4A6F6BEECD}" type="presParOf" srcId="{C94F23CE-3F0A-4C68-AF01-A903AFA45976}" destId="{E96D8E09-FC15-449D-A8F3-C79A2D27F795}" srcOrd="1" destOrd="0" presId="urn:microsoft.com/office/officeart/2005/8/layout/hierarchy3"/>
    <dgm:cxn modelId="{22086EC0-A4EA-4509-AE4C-970152724EAD}" type="presParOf" srcId="{B4AED17C-436E-40D9-AB4E-69623C7E5F3C}" destId="{AEA8CCB6-8F09-4E1A-AD61-150A2A0845D5}" srcOrd="1" destOrd="0" presId="urn:microsoft.com/office/officeart/2005/8/layout/hierarchy3"/>
    <dgm:cxn modelId="{9971263E-664B-430D-80BA-3A741E8C25D1}" type="presParOf" srcId="{AEA8CCB6-8F09-4E1A-AD61-150A2A0845D5}" destId="{61C07B4A-3BAA-4851-9DA2-B9BD3FC55742}" srcOrd="0" destOrd="0" presId="urn:microsoft.com/office/officeart/2005/8/layout/hierarchy3"/>
    <dgm:cxn modelId="{B9E97F49-4B3F-4B7E-A10F-0E7B41D69363}" type="presParOf" srcId="{AEA8CCB6-8F09-4E1A-AD61-150A2A0845D5}" destId="{5DB8DD99-1607-4AFD-B0C3-8A2EBC12E9BB}" srcOrd="1" destOrd="0" presId="urn:microsoft.com/office/officeart/2005/8/layout/hierarchy3"/>
    <dgm:cxn modelId="{3569A254-AAAE-4386-B9B4-188005CF2DCB}" type="presParOf" srcId="{AEA8CCB6-8F09-4E1A-AD61-150A2A0845D5}" destId="{06EA3AF4-C66D-4955-8A86-C8D327C0DABC}" srcOrd="2" destOrd="0" presId="urn:microsoft.com/office/officeart/2005/8/layout/hierarchy3"/>
    <dgm:cxn modelId="{BFB761B7-E453-4C43-A636-B7A0C82B9AA9}" type="presParOf" srcId="{AEA8CCB6-8F09-4E1A-AD61-150A2A0845D5}" destId="{222B3B09-C2CE-4543-B168-F9CA9BB13F13}" srcOrd="3" destOrd="0" presId="urn:microsoft.com/office/officeart/2005/8/layout/hierarchy3"/>
    <dgm:cxn modelId="{76213138-5816-4EC3-A107-FD8051F8647A}" type="presParOf" srcId="{AEA8CCB6-8F09-4E1A-AD61-150A2A0845D5}" destId="{BD575FE0-1D1A-4E70-B21E-72E7A28FEF60}" srcOrd="4" destOrd="0" presId="urn:microsoft.com/office/officeart/2005/8/layout/hierarchy3"/>
    <dgm:cxn modelId="{B1997560-376E-46E2-B688-68545719A853}" type="presParOf" srcId="{AEA8CCB6-8F09-4E1A-AD61-150A2A0845D5}" destId="{62B423D0-D600-4C1B-890F-7E3F48B353E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2CFFDA-1D9B-498A-B84C-0CBBB88131C4}" type="doc">
      <dgm:prSet loTypeId="urn:microsoft.com/office/officeart/2011/layout/TabList" loCatId="list" qsTypeId="urn:microsoft.com/office/officeart/2005/8/quickstyle/simple2" qsCatId="simple" csTypeId="urn:microsoft.com/office/officeart/2005/8/colors/accent1_5" csCatId="accent1" phldr="1"/>
      <dgm:spPr/>
      <dgm:t>
        <a:bodyPr/>
        <a:lstStyle/>
        <a:p>
          <a:endParaRPr lang="en-US"/>
        </a:p>
      </dgm:t>
    </dgm:pt>
    <dgm:pt modelId="{441F70C9-381F-47B1-A2A7-81D6ADCAF47C}">
      <dgm:prSet custT="1"/>
      <dgm:spPr/>
      <dgm:t>
        <a:bodyPr/>
        <a:lstStyle/>
        <a:p>
          <a:pPr rtl="0"/>
          <a:r>
            <a:rPr lang="en-US" sz="3500" b="1" dirty="0">
              <a:latin typeface="Gill Sans MT" pitchFamily="34" charset="0"/>
            </a:rPr>
            <a:t>CHALLENGES</a:t>
          </a:r>
        </a:p>
      </dgm:t>
    </dgm:pt>
    <dgm:pt modelId="{A33E3ABE-13C2-4CB5-82E8-ED627EE3E0C8}" type="parTrans" cxnId="{18BBC0F4-4439-4E09-8C0A-53D5CBAB8AE0}">
      <dgm:prSet/>
      <dgm:spPr/>
      <dgm:t>
        <a:bodyPr/>
        <a:lstStyle/>
        <a:p>
          <a:endParaRPr lang="en-US" sz="2000">
            <a:latin typeface="Gill Sans MT" pitchFamily="34" charset="0"/>
          </a:endParaRPr>
        </a:p>
      </dgm:t>
    </dgm:pt>
    <dgm:pt modelId="{BE7783D7-F13F-4CEE-8BC8-2EF576CEEB99}" type="sibTrans" cxnId="{18BBC0F4-4439-4E09-8C0A-53D5CBAB8AE0}">
      <dgm:prSet/>
      <dgm:spPr/>
      <dgm:t>
        <a:bodyPr/>
        <a:lstStyle/>
        <a:p>
          <a:endParaRPr lang="en-US" sz="2000">
            <a:latin typeface="Gill Sans MT" pitchFamily="34" charset="0"/>
          </a:endParaRPr>
        </a:p>
      </dgm:t>
    </dgm:pt>
    <dgm:pt modelId="{37A67B17-D705-40A5-9301-2684ED15B42C}">
      <dgm:prSet custT="1"/>
      <dgm:spPr/>
      <dgm:t>
        <a:bodyPr/>
        <a:lstStyle/>
        <a:p>
          <a:pPr rtl="0">
            <a:lnSpc>
              <a:spcPct val="100000"/>
            </a:lnSpc>
          </a:pPr>
          <a:r>
            <a:rPr lang="en-US" sz="3200" dirty="0">
              <a:solidFill>
                <a:schemeClr val="bg1"/>
              </a:solidFill>
              <a:latin typeface="Gill Sans MT" pitchFamily="34" charset="0"/>
            </a:rPr>
            <a:t>Lack of enforcement of </a:t>
          </a:r>
          <a:r>
            <a:rPr lang="en-US" sz="3200" dirty="0" smtClean="0">
              <a:solidFill>
                <a:schemeClr val="bg1"/>
              </a:solidFill>
              <a:latin typeface="Gill Sans MT" pitchFamily="34" charset="0"/>
            </a:rPr>
            <a:t>legislation. </a:t>
          </a:r>
          <a:endParaRPr lang="en-US" sz="3200" dirty="0">
            <a:solidFill>
              <a:schemeClr val="bg1"/>
            </a:solidFill>
            <a:latin typeface="Gill Sans MT" pitchFamily="34" charset="0"/>
          </a:endParaRPr>
        </a:p>
      </dgm:t>
    </dgm:pt>
    <dgm:pt modelId="{EA851C5A-0EF2-463B-A7B0-B4B6D13DD8A6}" type="sibTrans" cxnId="{8D72D753-FEF5-4B6D-9321-432D52CB86E5}">
      <dgm:prSet/>
      <dgm:spPr/>
      <dgm:t>
        <a:bodyPr/>
        <a:lstStyle/>
        <a:p>
          <a:endParaRPr lang="en-US" sz="2000">
            <a:latin typeface="Gill Sans MT" pitchFamily="34" charset="0"/>
          </a:endParaRPr>
        </a:p>
      </dgm:t>
    </dgm:pt>
    <dgm:pt modelId="{C76169D9-5675-4DA1-A6CD-104243128374}" type="parTrans" cxnId="{8D72D753-FEF5-4B6D-9321-432D52CB86E5}">
      <dgm:prSet/>
      <dgm:spPr/>
      <dgm:t>
        <a:bodyPr/>
        <a:lstStyle/>
        <a:p>
          <a:endParaRPr lang="en-US" sz="2000">
            <a:latin typeface="Gill Sans MT" pitchFamily="34" charset="0"/>
          </a:endParaRPr>
        </a:p>
      </dgm:t>
    </dgm:pt>
    <dgm:pt modelId="{FF41A4E0-C314-414E-87B6-D6F2FEEF2D23}">
      <dgm:prSet custT="1"/>
      <dgm:spPr/>
      <dgm:t>
        <a:bodyPr/>
        <a:lstStyle/>
        <a:p>
          <a:pPr rtl="0">
            <a:lnSpc>
              <a:spcPct val="90000"/>
            </a:lnSpc>
          </a:pPr>
          <a:endParaRPr lang="en-US" sz="2000" dirty="0">
            <a:latin typeface="Gill Sans MT" pitchFamily="34" charset="0"/>
          </a:endParaRPr>
        </a:p>
      </dgm:t>
    </dgm:pt>
    <dgm:pt modelId="{0DFD971F-E5A4-4871-A68A-3EF5A981670F}" type="parTrans" cxnId="{677A9B62-B3B8-464E-86F1-E4E371D99269}">
      <dgm:prSet/>
      <dgm:spPr/>
      <dgm:t>
        <a:bodyPr/>
        <a:lstStyle/>
        <a:p>
          <a:endParaRPr lang="en-US" sz="2000"/>
        </a:p>
      </dgm:t>
    </dgm:pt>
    <dgm:pt modelId="{1B9351A0-A6F5-4D25-A5FB-B9E8B8D88E5F}" type="sibTrans" cxnId="{677A9B62-B3B8-464E-86F1-E4E371D99269}">
      <dgm:prSet/>
      <dgm:spPr/>
      <dgm:t>
        <a:bodyPr/>
        <a:lstStyle/>
        <a:p>
          <a:endParaRPr lang="en-US" sz="2000"/>
        </a:p>
      </dgm:t>
    </dgm:pt>
    <dgm:pt modelId="{B11AD670-CC89-436A-9120-E3750C23240E}">
      <dgm:prSet custT="1"/>
      <dgm:spPr/>
      <dgm:t>
        <a:bodyPr/>
        <a:lstStyle/>
        <a:p>
          <a:pPr rtl="0">
            <a:lnSpc>
              <a:spcPct val="90000"/>
            </a:lnSpc>
          </a:pPr>
          <a:endParaRPr lang="en-US" sz="2000" dirty="0">
            <a:latin typeface="Gill Sans MT" pitchFamily="34" charset="0"/>
          </a:endParaRPr>
        </a:p>
      </dgm:t>
    </dgm:pt>
    <dgm:pt modelId="{743066A5-E915-409E-9CF5-55BC6EACC41D}" type="parTrans" cxnId="{CBF7E775-5C56-48E8-94A4-89357E75B05B}">
      <dgm:prSet/>
      <dgm:spPr/>
      <dgm:t>
        <a:bodyPr/>
        <a:lstStyle/>
        <a:p>
          <a:endParaRPr lang="en-US" sz="2000"/>
        </a:p>
      </dgm:t>
    </dgm:pt>
    <dgm:pt modelId="{4A55A825-9D11-4679-B730-93F52C6CCE0B}" type="sibTrans" cxnId="{CBF7E775-5C56-48E8-94A4-89357E75B05B}">
      <dgm:prSet/>
      <dgm:spPr/>
      <dgm:t>
        <a:bodyPr/>
        <a:lstStyle/>
        <a:p>
          <a:endParaRPr lang="en-US" sz="2000"/>
        </a:p>
      </dgm:t>
    </dgm:pt>
    <dgm:pt modelId="{BB397456-43B2-4E72-984D-298B367488D7}">
      <dgm:prSet custT="1"/>
      <dgm:spPr/>
      <dgm:t>
        <a:bodyPr/>
        <a:lstStyle/>
        <a:p>
          <a:pPr rtl="0">
            <a:lnSpc>
              <a:spcPct val="90000"/>
            </a:lnSpc>
          </a:pPr>
          <a:endParaRPr lang="en-US" sz="2000" dirty="0">
            <a:latin typeface="Gill Sans MT" pitchFamily="34" charset="0"/>
          </a:endParaRPr>
        </a:p>
      </dgm:t>
    </dgm:pt>
    <dgm:pt modelId="{71F40702-5295-44C1-A3D1-B01C65EF32C1}" type="parTrans" cxnId="{64641839-A3DD-45F2-AFC4-17ED720EB946}">
      <dgm:prSet/>
      <dgm:spPr/>
      <dgm:t>
        <a:bodyPr/>
        <a:lstStyle/>
        <a:p>
          <a:endParaRPr lang="en-US" sz="2000"/>
        </a:p>
      </dgm:t>
    </dgm:pt>
    <dgm:pt modelId="{47E76B72-220A-431C-A082-C79CCB16818D}" type="sibTrans" cxnId="{64641839-A3DD-45F2-AFC4-17ED720EB946}">
      <dgm:prSet/>
      <dgm:spPr/>
      <dgm:t>
        <a:bodyPr/>
        <a:lstStyle/>
        <a:p>
          <a:endParaRPr lang="en-US" sz="2000"/>
        </a:p>
      </dgm:t>
    </dgm:pt>
    <dgm:pt modelId="{145403CB-A9CB-4651-A4B6-61CCF480FE5A}">
      <dgm:prSet custT="1"/>
      <dgm:spPr/>
      <dgm:t>
        <a:bodyPr/>
        <a:lstStyle/>
        <a:p>
          <a:pPr rtl="0">
            <a:lnSpc>
              <a:spcPct val="90000"/>
            </a:lnSpc>
          </a:pPr>
          <a:endParaRPr lang="en-US" sz="2000" dirty="0">
            <a:latin typeface="Gill Sans MT" pitchFamily="34" charset="0"/>
          </a:endParaRPr>
        </a:p>
      </dgm:t>
    </dgm:pt>
    <dgm:pt modelId="{5A17F7F1-54A2-4E53-8142-4A54AED4AB9E}" type="parTrans" cxnId="{68B09BFE-5276-4E8C-8A31-3ED472760FCC}">
      <dgm:prSet/>
      <dgm:spPr/>
      <dgm:t>
        <a:bodyPr/>
        <a:lstStyle/>
        <a:p>
          <a:endParaRPr lang="en-US" sz="2000"/>
        </a:p>
      </dgm:t>
    </dgm:pt>
    <dgm:pt modelId="{0AA092C8-0DE4-4147-942F-FC8A6440451E}" type="sibTrans" cxnId="{68B09BFE-5276-4E8C-8A31-3ED472760FCC}">
      <dgm:prSet/>
      <dgm:spPr/>
      <dgm:t>
        <a:bodyPr/>
        <a:lstStyle/>
        <a:p>
          <a:endParaRPr lang="en-US" sz="2000"/>
        </a:p>
      </dgm:t>
    </dgm:pt>
    <dgm:pt modelId="{D6E497EB-819E-440D-8EF1-3EC0E0602D3B}">
      <dgm:prSet custT="1"/>
      <dgm:spPr/>
      <dgm:t>
        <a:bodyPr/>
        <a:lstStyle/>
        <a:p>
          <a:pPr rtl="0">
            <a:lnSpc>
              <a:spcPct val="90000"/>
            </a:lnSpc>
          </a:pPr>
          <a:endParaRPr lang="en-US" sz="2000" dirty="0">
            <a:latin typeface="Gill Sans MT" pitchFamily="34" charset="0"/>
          </a:endParaRPr>
        </a:p>
      </dgm:t>
    </dgm:pt>
    <dgm:pt modelId="{49B9B489-8896-4FEC-A892-A3C30D3D76B6}" type="parTrans" cxnId="{7DF2FDED-8641-40C5-AA51-43D3731B287F}">
      <dgm:prSet/>
      <dgm:spPr/>
      <dgm:t>
        <a:bodyPr/>
        <a:lstStyle/>
        <a:p>
          <a:endParaRPr lang="en-US" sz="2000"/>
        </a:p>
      </dgm:t>
    </dgm:pt>
    <dgm:pt modelId="{DE143D17-A81B-4C40-BBB1-8D4FD0968E1A}" type="sibTrans" cxnId="{7DF2FDED-8641-40C5-AA51-43D3731B287F}">
      <dgm:prSet/>
      <dgm:spPr/>
      <dgm:t>
        <a:bodyPr/>
        <a:lstStyle/>
        <a:p>
          <a:endParaRPr lang="en-US" sz="2000"/>
        </a:p>
      </dgm:t>
    </dgm:pt>
    <dgm:pt modelId="{5C0EF209-E251-4E29-B7A7-75FC2AFFA4E6}">
      <dgm:prSet custT="1"/>
      <dgm:spPr/>
      <dgm:t>
        <a:bodyPr/>
        <a:lstStyle/>
        <a:p>
          <a:pPr rtl="0">
            <a:lnSpc>
              <a:spcPct val="90000"/>
            </a:lnSpc>
          </a:pPr>
          <a:endParaRPr lang="en-US" sz="2000" dirty="0">
            <a:latin typeface="Gill Sans MT" pitchFamily="34" charset="0"/>
          </a:endParaRPr>
        </a:p>
      </dgm:t>
    </dgm:pt>
    <dgm:pt modelId="{BE47EAC5-4DA9-45DE-A631-EF6B42E3ACA4}" type="parTrans" cxnId="{FECF2887-ED08-450B-B568-5B06CBDD81C5}">
      <dgm:prSet/>
      <dgm:spPr/>
      <dgm:t>
        <a:bodyPr/>
        <a:lstStyle/>
        <a:p>
          <a:endParaRPr lang="en-US" sz="2000"/>
        </a:p>
      </dgm:t>
    </dgm:pt>
    <dgm:pt modelId="{A3AC6A7B-3E58-4B55-80EC-5F916A374484}" type="sibTrans" cxnId="{FECF2887-ED08-450B-B568-5B06CBDD81C5}">
      <dgm:prSet/>
      <dgm:spPr/>
      <dgm:t>
        <a:bodyPr/>
        <a:lstStyle/>
        <a:p>
          <a:endParaRPr lang="en-US" sz="2000"/>
        </a:p>
      </dgm:t>
    </dgm:pt>
    <dgm:pt modelId="{81F14EFB-FBCA-40D5-91EF-7597095F4231}">
      <dgm:prSet custT="1"/>
      <dgm:spPr/>
      <dgm:t>
        <a:bodyPr/>
        <a:lstStyle/>
        <a:p>
          <a:pPr rtl="0">
            <a:lnSpc>
              <a:spcPct val="90000"/>
            </a:lnSpc>
          </a:pPr>
          <a:endParaRPr lang="en-US" sz="2000" dirty="0">
            <a:latin typeface="Gill Sans MT" pitchFamily="34" charset="0"/>
          </a:endParaRPr>
        </a:p>
      </dgm:t>
    </dgm:pt>
    <dgm:pt modelId="{EF26265B-998A-4ECF-B829-B9AB6FC70A03}" type="parTrans" cxnId="{57C6FAAF-3FC2-464C-99DE-467C7D0F14C0}">
      <dgm:prSet/>
      <dgm:spPr/>
      <dgm:t>
        <a:bodyPr/>
        <a:lstStyle/>
        <a:p>
          <a:endParaRPr lang="en-US" sz="2000"/>
        </a:p>
      </dgm:t>
    </dgm:pt>
    <dgm:pt modelId="{D583F148-B2D4-4AF7-8880-AC824264AA7D}" type="sibTrans" cxnId="{57C6FAAF-3FC2-464C-99DE-467C7D0F14C0}">
      <dgm:prSet/>
      <dgm:spPr/>
      <dgm:t>
        <a:bodyPr/>
        <a:lstStyle/>
        <a:p>
          <a:endParaRPr lang="en-US" sz="2000"/>
        </a:p>
      </dgm:t>
    </dgm:pt>
    <dgm:pt modelId="{F16DA282-460B-4D95-95EA-0CF70B577940}">
      <dgm:prSet custT="1"/>
      <dgm:spPr/>
      <dgm:t>
        <a:bodyPr/>
        <a:lstStyle/>
        <a:p>
          <a:pPr rtl="0">
            <a:lnSpc>
              <a:spcPct val="90000"/>
            </a:lnSpc>
          </a:pPr>
          <a:endParaRPr lang="en-US" sz="2000" dirty="0">
            <a:latin typeface="Gill Sans MT" pitchFamily="34" charset="0"/>
          </a:endParaRPr>
        </a:p>
      </dgm:t>
    </dgm:pt>
    <dgm:pt modelId="{1F9B3AE7-2460-405F-BB0B-A36D3AFBDD6D}" type="parTrans" cxnId="{B734F6D7-85EF-4438-BB6E-FFD83199252B}">
      <dgm:prSet/>
      <dgm:spPr/>
      <dgm:t>
        <a:bodyPr/>
        <a:lstStyle/>
        <a:p>
          <a:endParaRPr lang="en-US" sz="2000"/>
        </a:p>
      </dgm:t>
    </dgm:pt>
    <dgm:pt modelId="{F69511CB-78FD-4C1E-B8EE-985A2F93014D}" type="sibTrans" cxnId="{B734F6D7-85EF-4438-BB6E-FFD83199252B}">
      <dgm:prSet/>
      <dgm:spPr/>
      <dgm:t>
        <a:bodyPr/>
        <a:lstStyle/>
        <a:p>
          <a:endParaRPr lang="en-US" sz="2000"/>
        </a:p>
      </dgm:t>
    </dgm:pt>
    <dgm:pt modelId="{5DD0121B-F980-42D2-866B-BF0E79359D01}">
      <dgm:prSet custT="1"/>
      <dgm:spPr/>
      <dgm:t>
        <a:bodyPr/>
        <a:lstStyle/>
        <a:p>
          <a:pPr rtl="0">
            <a:lnSpc>
              <a:spcPct val="90000"/>
            </a:lnSpc>
          </a:pPr>
          <a:endParaRPr lang="en-US" sz="2000" dirty="0">
            <a:latin typeface="Gill Sans MT" pitchFamily="34" charset="0"/>
          </a:endParaRPr>
        </a:p>
      </dgm:t>
    </dgm:pt>
    <dgm:pt modelId="{F32B020A-8BBB-4D01-A6EC-82D9FF95D979}" type="parTrans" cxnId="{B32CA90A-51B6-46D1-83EC-3EC600581734}">
      <dgm:prSet/>
      <dgm:spPr/>
      <dgm:t>
        <a:bodyPr/>
        <a:lstStyle/>
        <a:p>
          <a:endParaRPr lang="en-US" sz="2000"/>
        </a:p>
      </dgm:t>
    </dgm:pt>
    <dgm:pt modelId="{42C97F7E-C0D5-4C5F-9FB1-35DA912A7BDF}" type="sibTrans" cxnId="{B32CA90A-51B6-46D1-83EC-3EC600581734}">
      <dgm:prSet/>
      <dgm:spPr/>
      <dgm:t>
        <a:bodyPr/>
        <a:lstStyle/>
        <a:p>
          <a:endParaRPr lang="en-US" sz="2000"/>
        </a:p>
      </dgm:t>
    </dgm:pt>
    <dgm:pt modelId="{1490E992-A386-4B2F-9527-E758C45F464D}">
      <dgm:prSet custT="1"/>
      <dgm:spPr/>
      <dgm:t>
        <a:bodyPr/>
        <a:lstStyle/>
        <a:p>
          <a:pPr rtl="0">
            <a:lnSpc>
              <a:spcPct val="100000"/>
            </a:lnSpc>
          </a:pPr>
          <a:r>
            <a:rPr lang="en-US" sz="2800" dirty="0">
              <a:solidFill>
                <a:schemeClr val="bg1"/>
              </a:solidFill>
              <a:latin typeface="Gill Sans MT" pitchFamily="34" charset="0"/>
            </a:rPr>
            <a:t>Grant agencies received level funding for third consecutive year</a:t>
          </a:r>
        </a:p>
      </dgm:t>
    </dgm:pt>
    <dgm:pt modelId="{1955F9CB-CA40-4EBC-8782-068131E8A515}" type="parTrans" cxnId="{4C90D867-5823-41B5-B286-EB2FC402D6C4}">
      <dgm:prSet/>
      <dgm:spPr/>
      <dgm:t>
        <a:bodyPr/>
        <a:lstStyle/>
        <a:p>
          <a:endParaRPr lang="en-US" sz="2000"/>
        </a:p>
      </dgm:t>
    </dgm:pt>
    <dgm:pt modelId="{34BC760B-2389-4EDF-ACD8-326C6F8ED3DF}" type="sibTrans" cxnId="{4C90D867-5823-41B5-B286-EB2FC402D6C4}">
      <dgm:prSet/>
      <dgm:spPr/>
      <dgm:t>
        <a:bodyPr/>
        <a:lstStyle/>
        <a:p>
          <a:endParaRPr lang="en-US" sz="2000"/>
        </a:p>
      </dgm:t>
    </dgm:pt>
    <dgm:pt modelId="{1F78B932-7F80-4DEE-9CD2-264380E1F6E7}">
      <dgm:prSet custT="1"/>
      <dgm:spPr/>
      <dgm:t>
        <a:bodyPr/>
        <a:lstStyle/>
        <a:p>
          <a:pPr rtl="0">
            <a:lnSpc>
              <a:spcPct val="100000"/>
            </a:lnSpc>
          </a:pPr>
          <a:r>
            <a:rPr lang="en-US" sz="3200" dirty="0">
              <a:solidFill>
                <a:schemeClr val="bg1"/>
              </a:solidFill>
              <a:latin typeface="Gill Sans MT" pitchFamily="34" charset="0"/>
            </a:rPr>
            <a:t>Treatment gap </a:t>
          </a:r>
          <a:r>
            <a:rPr lang="en-US" sz="3200" dirty="0" smtClean="0">
              <a:solidFill>
                <a:schemeClr val="bg1"/>
              </a:solidFill>
              <a:latin typeface="Gill Sans MT" pitchFamily="34" charset="0"/>
            </a:rPr>
            <a:t>continues. </a:t>
          </a:r>
          <a:endParaRPr lang="en-US" sz="3200" dirty="0">
            <a:solidFill>
              <a:schemeClr val="bg1"/>
            </a:solidFill>
            <a:latin typeface="Gill Sans MT" pitchFamily="34" charset="0"/>
          </a:endParaRPr>
        </a:p>
      </dgm:t>
    </dgm:pt>
    <dgm:pt modelId="{36423737-FE4E-4B0A-AF81-A4C6B66D6400}" type="parTrans" cxnId="{66EFFB0E-CFA7-4F95-8BFE-9027A647F29E}">
      <dgm:prSet/>
      <dgm:spPr/>
      <dgm:t>
        <a:bodyPr/>
        <a:lstStyle/>
        <a:p>
          <a:endParaRPr lang="en-US" sz="2000"/>
        </a:p>
      </dgm:t>
    </dgm:pt>
    <dgm:pt modelId="{102B62CC-B811-4B40-BEC8-FCC2C69FA57E}" type="sibTrans" cxnId="{66EFFB0E-CFA7-4F95-8BFE-9027A647F29E}">
      <dgm:prSet/>
      <dgm:spPr/>
      <dgm:t>
        <a:bodyPr/>
        <a:lstStyle/>
        <a:p>
          <a:endParaRPr lang="en-US" sz="2000"/>
        </a:p>
      </dgm:t>
    </dgm:pt>
    <dgm:pt modelId="{507D97FB-A18A-4EF0-BCCC-64C6E9618494}">
      <dgm:prSet custT="1"/>
      <dgm:spPr/>
      <dgm:t>
        <a:bodyPr/>
        <a:lstStyle/>
        <a:p>
          <a:pPr rtl="0"/>
          <a:endParaRPr lang="en-US" sz="2000" dirty="0">
            <a:latin typeface="Gill Sans MT" pitchFamily="34" charset="0"/>
          </a:endParaRPr>
        </a:p>
      </dgm:t>
    </dgm:pt>
    <dgm:pt modelId="{EA208F30-F1FF-4C49-8B7D-ABFA45C01A53}" type="parTrans" cxnId="{68DDC557-24DD-4B13-8B68-01429F7069B3}">
      <dgm:prSet/>
      <dgm:spPr/>
      <dgm:t>
        <a:bodyPr/>
        <a:lstStyle/>
        <a:p>
          <a:endParaRPr lang="en-US" sz="2000"/>
        </a:p>
      </dgm:t>
    </dgm:pt>
    <dgm:pt modelId="{85824749-65E8-4879-B055-92D41556DD80}" type="sibTrans" cxnId="{68DDC557-24DD-4B13-8B68-01429F7069B3}">
      <dgm:prSet/>
      <dgm:spPr/>
      <dgm:t>
        <a:bodyPr/>
        <a:lstStyle/>
        <a:p>
          <a:endParaRPr lang="en-US" sz="2000"/>
        </a:p>
      </dgm:t>
    </dgm:pt>
    <dgm:pt modelId="{5127666E-62BF-4A12-B5A9-D998875E53CA}">
      <dgm:prSet custT="1"/>
      <dgm:spPr/>
      <dgm:t>
        <a:bodyPr/>
        <a:lstStyle/>
        <a:p>
          <a:pPr rtl="0">
            <a:lnSpc>
              <a:spcPct val="90000"/>
            </a:lnSpc>
          </a:pPr>
          <a:endParaRPr lang="en-US" sz="2000" dirty="0">
            <a:latin typeface="Gill Sans MT" pitchFamily="34" charset="0"/>
          </a:endParaRPr>
        </a:p>
      </dgm:t>
    </dgm:pt>
    <dgm:pt modelId="{BC0AE382-43D4-43C8-A6EB-DA897327A3D0}" type="parTrans" cxnId="{868542C4-E4C8-4308-B76E-A797E276B5E1}">
      <dgm:prSet/>
      <dgm:spPr/>
      <dgm:t>
        <a:bodyPr/>
        <a:lstStyle/>
        <a:p>
          <a:endParaRPr lang="en-US" sz="2000"/>
        </a:p>
      </dgm:t>
    </dgm:pt>
    <dgm:pt modelId="{71AE42C8-5E21-4F8F-8E19-00340AF5D002}" type="sibTrans" cxnId="{868542C4-E4C8-4308-B76E-A797E276B5E1}">
      <dgm:prSet/>
      <dgm:spPr/>
      <dgm:t>
        <a:bodyPr/>
        <a:lstStyle/>
        <a:p>
          <a:endParaRPr lang="en-US" sz="2000"/>
        </a:p>
      </dgm:t>
    </dgm:pt>
    <dgm:pt modelId="{7872B265-6DC0-475D-B2BB-894FA39E348B}">
      <dgm:prSet custT="1"/>
      <dgm:spPr/>
      <dgm:t>
        <a:bodyPr/>
        <a:lstStyle/>
        <a:p>
          <a:pPr rtl="0">
            <a:lnSpc>
              <a:spcPct val="90000"/>
            </a:lnSpc>
          </a:pPr>
          <a:endParaRPr lang="en-US" sz="3200" dirty="0">
            <a:latin typeface="Gill Sans MT" pitchFamily="34" charset="0"/>
          </a:endParaRPr>
        </a:p>
      </dgm:t>
    </dgm:pt>
    <dgm:pt modelId="{A43DCD2C-7D88-4188-A3A5-32657BD96D42}" type="parTrans" cxnId="{7EAD756A-539C-43EE-8739-29936C1573AC}">
      <dgm:prSet/>
      <dgm:spPr/>
      <dgm:t>
        <a:bodyPr/>
        <a:lstStyle/>
        <a:p>
          <a:endParaRPr lang="en-US" sz="2000"/>
        </a:p>
      </dgm:t>
    </dgm:pt>
    <dgm:pt modelId="{6FFCAFBE-B6D8-49E7-9153-751D8C42E2D9}" type="sibTrans" cxnId="{7EAD756A-539C-43EE-8739-29936C1573AC}">
      <dgm:prSet/>
      <dgm:spPr/>
      <dgm:t>
        <a:bodyPr/>
        <a:lstStyle/>
        <a:p>
          <a:endParaRPr lang="en-US" sz="2000"/>
        </a:p>
      </dgm:t>
    </dgm:pt>
    <dgm:pt modelId="{FCF499D1-127C-4EAD-A0BB-65A69237D87E}">
      <dgm:prSet custT="1"/>
      <dgm:spPr/>
      <dgm:t>
        <a:bodyPr/>
        <a:lstStyle/>
        <a:p>
          <a:pPr rtl="0">
            <a:lnSpc>
              <a:spcPct val="100000"/>
            </a:lnSpc>
          </a:pPr>
          <a:r>
            <a:rPr lang="en-US" sz="3200" dirty="0">
              <a:solidFill>
                <a:schemeClr val="bg1"/>
              </a:solidFill>
              <a:latin typeface="Gill Sans MT" pitchFamily="34" charset="0"/>
            </a:rPr>
            <a:t>Budget and grant cuts affecting service </a:t>
          </a:r>
          <a:r>
            <a:rPr lang="en-US" sz="3200" dirty="0" smtClean="0">
              <a:solidFill>
                <a:schemeClr val="bg1"/>
              </a:solidFill>
              <a:latin typeface="Gill Sans MT" pitchFamily="34" charset="0"/>
            </a:rPr>
            <a:t>provision.</a:t>
          </a:r>
          <a:endParaRPr lang="en-US" sz="3200" dirty="0">
            <a:solidFill>
              <a:schemeClr val="bg1"/>
            </a:solidFill>
            <a:latin typeface="Gill Sans MT" pitchFamily="34" charset="0"/>
          </a:endParaRPr>
        </a:p>
      </dgm:t>
    </dgm:pt>
    <dgm:pt modelId="{D632C312-C301-4000-9F66-70D8E49D1E2F}" type="parTrans" cxnId="{B7DE0947-B4AB-478E-BCC8-9B2C717311E8}">
      <dgm:prSet/>
      <dgm:spPr/>
      <dgm:t>
        <a:bodyPr/>
        <a:lstStyle/>
        <a:p>
          <a:endParaRPr lang="en-US" sz="2000"/>
        </a:p>
      </dgm:t>
    </dgm:pt>
    <dgm:pt modelId="{5FDF2541-63C7-4AA0-BB7A-F558FA381267}" type="sibTrans" cxnId="{B7DE0947-B4AB-478E-BCC8-9B2C717311E8}">
      <dgm:prSet/>
      <dgm:spPr/>
      <dgm:t>
        <a:bodyPr/>
        <a:lstStyle/>
        <a:p>
          <a:endParaRPr lang="en-US" sz="2000"/>
        </a:p>
      </dgm:t>
    </dgm:pt>
    <dgm:pt modelId="{E046D790-5681-4A83-874E-94E57D23B260}">
      <dgm:prSet custT="1"/>
      <dgm:spPr/>
      <dgm:t>
        <a:bodyPr/>
        <a:lstStyle/>
        <a:p>
          <a:pPr rtl="0">
            <a:lnSpc>
              <a:spcPct val="100000"/>
            </a:lnSpc>
          </a:pPr>
          <a:r>
            <a:rPr lang="en-US" sz="3200" dirty="0" smtClean="0">
              <a:solidFill>
                <a:schemeClr val="bg1"/>
              </a:solidFill>
              <a:latin typeface="Gill Sans MT" pitchFamily="34" charset="0"/>
            </a:rPr>
            <a:t>Insufficient understanding of the epidemiology and trends in cannabis </a:t>
          </a:r>
          <a:r>
            <a:rPr lang="en-US" sz="3200" dirty="0" smtClean="0">
              <a:solidFill>
                <a:schemeClr val="bg1"/>
              </a:solidFill>
              <a:latin typeface="Gill Sans MT" pitchFamily="34" charset="0"/>
            </a:rPr>
            <a:t>market and synthetic drug use and consequences</a:t>
          </a:r>
          <a:r>
            <a:rPr lang="en-US" sz="3200" dirty="0" smtClean="0">
              <a:solidFill>
                <a:schemeClr val="bg1"/>
              </a:solidFill>
              <a:latin typeface="Gill Sans MT" pitchFamily="34" charset="0"/>
            </a:rPr>
            <a:t>. </a:t>
          </a:r>
          <a:endParaRPr lang="en-US" sz="3200" dirty="0">
            <a:solidFill>
              <a:schemeClr val="bg1"/>
            </a:solidFill>
            <a:latin typeface="Gill Sans MT" pitchFamily="34" charset="0"/>
          </a:endParaRPr>
        </a:p>
      </dgm:t>
    </dgm:pt>
    <dgm:pt modelId="{02FDF5C5-DC63-4C89-8AA3-9CDFF3253756}" type="parTrans" cxnId="{F0B81E6A-B541-46A2-B4BB-2AB7B5D4BC32}">
      <dgm:prSet/>
      <dgm:spPr/>
      <dgm:t>
        <a:bodyPr/>
        <a:lstStyle/>
        <a:p>
          <a:endParaRPr lang="en-US"/>
        </a:p>
      </dgm:t>
    </dgm:pt>
    <dgm:pt modelId="{B19008C1-9A83-4646-B145-411E032BAC7F}" type="sibTrans" cxnId="{F0B81E6A-B541-46A2-B4BB-2AB7B5D4BC32}">
      <dgm:prSet/>
      <dgm:spPr/>
      <dgm:t>
        <a:bodyPr/>
        <a:lstStyle/>
        <a:p>
          <a:endParaRPr lang="en-US"/>
        </a:p>
      </dgm:t>
    </dgm:pt>
    <dgm:pt modelId="{FD725A97-82EA-4166-AE8F-E6C371CCDECC}" type="pres">
      <dgm:prSet presAssocID="{402CFFDA-1D9B-498A-B84C-0CBBB88131C4}" presName="Name0" presStyleCnt="0">
        <dgm:presLayoutVars>
          <dgm:chMax/>
          <dgm:chPref val="3"/>
          <dgm:dir/>
          <dgm:animOne val="branch"/>
          <dgm:animLvl val="lvl"/>
        </dgm:presLayoutVars>
      </dgm:prSet>
      <dgm:spPr/>
      <dgm:t>
        <a:bodyPr/>
        <a:lstStyle/>
        <a:p>
          <a:endParaRPr lang="en-US"/>
        </a:p>
      </dgm:t>
    </dgm:pt>
    <dgm:pt modelId="{85F2D7B4-C6D1-49AC-8173-C261EF46F1B5}" type="pres">
      <dgm:prSet presAssocID="{441F70C9-381F-47B1-A2A7-81D6ADCAF47C}" presName="composite" presStyleCnt="0"/>
      <dgm:spPr/>
    </dgm:pt>
    <dgm:pt modelId="{A7DCA8D6-D425-411A-BA59-610F76DDD115}" type="pres">
      <dgm:prSet presAssocID="{441F70C9-381F-47B1-A2A7-81D6ADCAF47C}" presName="FirstChild" presStyleLbl="revTx" presStyleIdx="0" presStyleCnt="2">
        <dgm:presLayoutVars>
          <dgm:chMax val="0"/>
          <dgm:chPref val="0"/>
          <dgm:bulletEnabled val="1"/>
        </dgm:presLayoutVars>
      </dgm:prSet>
      <dgm:spPr/>
      <dgm:t>
        <a:bodyPr/>
        <a:lstStyle/>
        <a:p>
          <a:endParaRPr lang="en-US"/>
        </a:p>
      </dgm:t>
    </dgm:pt>
    <dgm:pt modelId="{6390A853-E6F4-40B0-A231-A78513F24F3C}" type="pres">
      <dgm:prSet presAssocID="{441F70C9-381F-47B1-A2A7-81D6ADCAF47C}" presName="Parent" presStyleLbl="alignNode1" presStyleIdx="0" presStyleCnt="1" custScaleX="129536" custLinFactNeighborX="2085" custLinFactNeighborY="1916">
        <dgm:presLayoutVars>
          <dgm:chMax val="3"/>
          <dgm:chPref val="3"/>
          <dgm:bulletEnabled val="1"/>
        </dgm:presLayoutVars>
      </dgm:prSet>
      <dgm:spPr/>
      <dgm:t>
        <a:bodyPr/>
        <a:lstStyle/>
        <a:p>
          <a:endParaRPr lang="en-US"/>
        </a:p>
      </dgm:t>
    </dgm:pt>
    <dgm:pt modelId="{3198C22B-F101-4A05-BEAC-762D5D6A01A7}" type="pres">
      <dgm:prSet presAssocID="{441F70C9-381F-47B1-A2A7-81D6ADCAF47C}" presName="Accent" presStyleLbl="parChTrans1D1" presStyleIdx="0" presStyleCnt="1"/>
      <dgm:spPr/>
    </dgm:pt>
    <dgm:pt modelId="{2DBAB02A-3F62-46BD-B31A-878A816BEDEF}" type="pres">
      <dgm:prSet presAssocID="{441F70C9-381F-47B1-A2A7-81D6ADCAF47C}" presName="Child" presStyleLbl="revTx" presStyleIdx="1" presStyleCnt="2">
        <dgm:presLayoutVars>
          <dgm:chMax val="0"/>
          <dgm:chPref val="0"/>
          <dgm:bulletEnabled val="1"/>
        </dgm:presLayoutVars>
      </dgm:prSet>
      <dgm:spPr/>
      <dgm:t>
        <a:bodyPr/>
        <a:lstStyle/>
        <a:p>
          <a:endParaRPr lang="en-US"/>
        </a:p>
      </dgm:t>
    </dgm:pt>
  </dgm:ptLst>
  <dgm:cxnLst>
    <dgm:cxn modelId="{7DF2FDED-8641-40C5-AA51-43D3731B287F}" srcId="{441F70C9-381F-47B1-A2A7-81D6ADCAF47C}" destId="{D6E497EB-819E-440D-8EF1-3EC0E0602D3B}" srcOrd="9" destOrd="0" parTransId="{49B9B489-8896-4FEC-A892-A3C30D3D76B6}" sibTransId="{DE143D17-A81B-4C40-BBB1-8D4FD0968E1A}"/>
    <dgm:cxn modelId="{15869694-1F1A-422D-89C0-76BBEF1D6CC4}" type="presOf" srcId="{F16DA282-460B-4D95-95EA-0CF70B577940}" destId="{2DBAB02A-3F62-46BD-B31A-878A816BEDEF}" srcOrd="0" destOrd="14" presId="urn:microsoft.com/office/officeart/2011/layout/TabList"/>
    <dgm:cxn modelId="{68DDC557-24DD-4B13-8B68-01429F7069B3}" srcId="{441F70C9-381F-47B1-A2A7-81D6ADCAF47C}" destId="{507D97FB-A18A-4EF0-BCCC-64C6E9618494}" srcOrd="0" destOrd="0" parTransId="{EA208F30-F1FF-4C49-8B7D-ABFA45C01A53}" sibTransId="{85824749-65E8-4879-B055-92D41556DD80}"/>
    <dgm:cxn modelId="{B32CA90A-51B6-46D1-83EC-3EC600581734}" srcId="{441F70C9-381F-47B1-A2A7-81D6ADCAF47C}" destId="{5DD0121B-F980-42D2-866B-BF0E79359D01}" srcOrd="13" destOrd="0" parTransId="{F32B020A-8BBB-4D01-A6EC-82D9FF95D979}" sibTransId="{42C97F7E-C0D5-4C5F-9FB1-35DA912A7BDF}"/>
    <dgm:cxn modelId="{7D4B17EE-5FF6-432E-97F0-C0D1B0872CE8}" type="presOf" srcId="{402CFFDA-1D9B-498A-B84C-0CBBB88131C4}" destId="{FD725A97-82EA-4166-AE8F-E6C371CCDECC}" srcOrd="0" destOrd="0" presId="urn:microsoft.com/office/officeart/2011/layout/TabList"/>
    <dgm:cxn modelId="{CBF7E775-5C56-48E8-94A4-89357E75B05B}" srcId="{441F70C9-381F-47B1-A2A7-81D6ADCAF47C}" destId="{B11AD670-CC89-436A-9120-E3750C23240E}" srcOrd="6" destOrd="0" parTransId="{743066A5-E915-409E-9CF5-55BC6EACC41D}" sibTransId="{4A55A825-9D11-4679-B730-93F52C6CCE0B}"/>
    <dgm:cxn modelId="{677A9B62-B3B8-464E-86F1-E4E371D99269}" srcId="{441F70C9-381F-47B1-A2A7-81D6ADCAF47C}" destId="{FF41A4E0-C314-414E-87B6-D6F2FEEF2D23}" srcOrd="5" destOrd="0" parTransId="{0DFD971F-E5A4-4871-A68A-3EF5A981670F}" sibTransId="{1B9351A0-A6F5-4D25-A5FB-B9E8B8D88E5F}"/>
    <dgm:cxn modelId="{FECF2887-ED08-450B-B568-5B06CBDD81C5}" srcId="{441F70C9-381F-47B1-A2A7-81D6ADCAF47C}" destId="{5C0EF209-E251-4E29-B7A7-75FC2AFFA4E6}" srcOrd="10" destOrd="0" parTransId="{BE47EAC5-4DA9-45DE-A631-EF6B42E3ACA4}" sibTransId="{A3AC6A7B-3E58-4B55-80EC-5F916A374484}"/>
    <dgm:cxn modelId="{8D72D753-FEF5-4B6D-9321-432D52CB86E5}" srcId="{441F70C9-381F-47B1-A2A7-81D6ADCAF47C}" destId="{37A67B17-D705-40A5-9301-2684ED15B42C}" srcOrd="3" destOrd="0" parTransId="{C76169D9-5675-4DA1-A6CD-104243128374}" sibTransId="{EA851C5A-0EF2-463B-A7B0-B4B6D13DD8A6}"/>
    <dgm:cxn modelId="{661378B1-3881-4296-AFBA-12C2C13BF223}" type="presOf" srcId="{5C0EF209-E251-4E29-B7A7-75FC2AFFA4E6}" destId="{2DBAB02A-3F62-46BD-B31A-878A816BEDEF}" srcOrd="0" destOrd="12" presId="urn:microsoft.com/office/officeart/2011/layout/TabList"/>
    <dgm:cxn modelId="{02540D6B-91EF-4C44-B84C-FFA7FF1F6835}" type="presOf" srcId="{BB397456-43B2-4E72-984D-298B367488D7}" destId="{2DBAB02A-3F62-46BD-B31A-878A816BEDEF}" srcOrd="0" destOrd="9" presId="urn:microsoft.com/office/officeart/2011/layout/TabList"/>
    <dgm:cxn modelId="{167F2FA3-9116-4D7A-8350-09266E34CC55}" type="presOf" srcId="{145403CB-A9CB-4651-A4B6-61CCF480FE5A}" destId="{2DBAB02A-3F62-46BD-B31A-878A816BEDEF}" srcOrd="0" destOrd="10" presId="urn:microsoft.com/office/officeart/2011/layout/TabList"/>
    <dgm:cxn modelId="{B734F6D7-85EF-4438-BB6E-FFD83199252B}" srcId="{441F70C9-381F-47B1-A2A7-81D6ADCAF47C}" destId="{F16DA282-460B-4D95-95EA-0CF70B577940}" srcOrd="12" destOrd="0" parTransId="{1F9B3AE7-2460-405F-BB0B-A36D3AFBDD6D}" sibTransId="{F69511CB-78FD-4C1E-B8EE-985A2F93014D}"/>
    <dgm:cxn modelId="{CC423B27-6AED-4CFC-9289-0710348ED756}" type="presOf" srcId="{441F70C9-381F-47B1-A2A7-81D6ADCAF47C}" destId="{6390A853-E6F4-40B0-A231-A78513F24F3C}" srcOrd="0" destOrd="0" presId="urn:microsoft.com/office/officeart/2011/layout/TabList"/>
    <dgm:cxn modelId="{9C2A1819-51C0-4C37-9A38-75D77DB63BF2}" type="presOf" srcId="{5DD0121B-F980-42D2-866B-BF0E79359D01}" destId="{2DBAB02A-3F62-46BD-B31A-878A816BEDEF}" srcOrd="0" destOrd="15" presId="urn:microsoft.com/office/officeart/2011/layout/TabList"/>
    <dgm:cxn modelId="{7AED713A-FED2-4495-A56B-6AC9162169D8}" type="presOf" srcId="{7872B265-6DC0-475D-B2BB-894FA39E348B}" destId="{2DBAB02A-3F62-46BD-B31A-878A816BEDEF}" srcOrd="0" destOrd="5" presId="urn:microsoft.com/office/officeart/2011/layout/TabList"/>
    <dgm:cxn modelId="{F0B81E6A-B541-46A2-B4BB-2AB7B5D4BC32}" srcId="{441F70C9-381F-47B1-A2A7-81D6ADCAF47C}" destId="{E046D790-5681-4A83-874E-94E57D23B260}" srcOrd="2" destOrd="0" parTransId="{02FDF5C5-DC63-4C89-8AA3-9CDFF3253756}" sibTransId="{B19008C1-9A83-4646-B145-411E032BAC7F}"/>
    <dgm:cxn modelId="{3ADC41FE-9A3A-4EAA-86D2-2264623F476D}" type="presOf" srcId="{507D97FB-A18A-4EF0-BCCC-64C6E9618494}" destId="{A7DCA8D6-D425-411A-BA59-610F76DDD115}" srcOrd="0" destOrd="0" presId="urn:microsoft.com/office/officeart/2011/layout/TabList"/>
    <dgm:cxn modelId="{4C90D867-5823-41B5-B286-EB2FC402D6C4}" srcId="{FCF499D1-127C-4EAD-A0BB-65A69237D87E}" destId="{1490E992-A386-4B2F-9527-E758C45F464D}" srcOrd="0" destOrd="0" parTransId="{1955F9CB-CA40-4EBC-8782-068131E8A515}" sibTransId="{34BC760B-2389-4EDF-ACD8-326C6F8ED3DF}"/>
    <dgm:cxn modelId="{18BBC0F4-4439-4E09-8C0A-53D5CBAB8AE0}" srcId="{402CFFDA-1D9B-498A-B84C-0CBBB88131C4}" destId="{441F70C9-381F-47B1-A2A7-81D6ADCAF47C}" srcOrd="0" destOrd="0" parTransId="{A33E3ABE-13C2-4CB5-82E8-ED627EE3E0C8}" sibTransId="{BE7783D7-F13F-4CEE-8BC8-2EF576CEEB99}"/>
    <dgm:cxn modelId="{8E9D37D9-96D3-4C07-B0EA-179438A5AD94}" type="presOf" srcId="{1F78B932-7F80-4DEE-9CD2-264380E1F6E7}" destId="{2DBAB02A-3F62-46BD-B31A-878A816BEDEF}" srcOrd="0" destOrd="0" presId="urn:microsoft.com/office/officeart/2011/layout/TabList"/>
    <dgm:cxn modelId="{7EAD756A-539C-43EE-8739-29936C1573AC}" srcId="{FCF499D1-127C-4EAD-A0BB-65A69237D87E}" destId="{7872B265-6DC0-475D-B2BB-894FA39E348B}" srcOrd="1" destOrd="0" parTransId="{A43DCD2C-7D88-4188-A3A5-32657BD96D42}" sibTransId="{6FFCAFBE-B6D8-49E7-9153-751D8C42E2D9}"/>
    <dgm:cxn modelId="{57C6FAAF-3FC2-464C-99DE-467C7D0F14C0}" srcId="{441F70C9-381F-47B1-A2A7-81D6ADCAF47C}" destId="{81F14EFB-FBCA-40D5-91EF-7597095F4231}" srcOrd="11" destOrd="0" parTransId="{EF26265B-998A-4ECF-B829-B9AB6FC70A03}" sibTransId="{D583F148-B2D4-4AF7-8880-AC824264AA7D}"/>
    <dgm:cxn modelId="{97F98579-C135-46B1-90B5-4432CA0C8F86}" type="presOf" srcId="{1490E992-A386-4B2F-9527-E758C45F464D}" destId="{2DBAB02A-3F62-46BD-B31A-878A816BEDEF}" srcOrd="0" destOrd="4" presId="urn:microsoft.com/office/officeart/2011/layout/TabList"/>
    <dgm:cxn modelId="{68B09BFE-5276-4E8C-8A31-3ED472760FCC}" srcId="{441F70C9-381F-47B1-A2A7-81D6ADCAF47C}" destId="{145403CB-A9CB-4651-A4B6-61CCF480FE5A}" srcOrd="8" destOrd="0" parTransId="{5A17F7F1-54A2-4E53-8142-4A54AED4AB9E}" sibTransId="{0AA092C8-0DE4-4147-942F-FC8A6440451E}"/>
    <dgm:cxn modelId="{600FBF87-82E0-4F69-8C0F-4D0A1DAEFA52}" type="presOf" srcId="{81F14EFB-FBCA-40D5-91EF-7597095F4231}" destId="{2DBAB02A-3F62-46BD-B31A-878A816BEDEF}" srcOrd="0" destOrd="13" presId="urn:microsoft.com/office/officeart/2011/layout/TabList"/>
    <dgm:cxn modelId="{DB2AAC1C-276E-4AA1-AF8F-1DC1C1413FB1}" type="presOf" srcId="{FF41A4E0-C314-414E-87B6-D6F2FEEF2D23}" destId="{2DBAB02A-3F62-46BD-B31A-878A816BEDEF}" srcOrd="0" destOrd="7" presId="urn:microsoft.com/office/officeart/2011/layout/TabList"/>
    <dgm:cxn modelId="{B7DE0947-B4AB-478E-BCC8-9B2C717311E8}" srcId="{441F70C9-381F-47B1-A2A7-81D6ADCAF47C}" destId="{FCF499D1-127C-4EAD-A0BB-65A69237D87E}" srcOrd="4" destOrd="0" parTransId="{D632C312-C301-4000-9F66-70D8E49D1E2F}" sibTransId="{5FDF2541-63C7-4AA0-BB7A-F558FA381267}"/>
    <dgm:cxn modelId="{762FD590-7DCB-40CC-9D86-9DF405F073BD}" type="presOf" srcId="{37A67B17-D705-40A5-9301-2684ED15B42C}" destId="{2DBAB02A-3F62-46BD-B31A-878A816BEDEF}" srcOrd="0" destOrd="2" presId="urn:microsoft.com/office/officeart/2011/layout/TabList"/>
    <dgm:cxn modelId="{957B5FF0-66E1-45C6-912A-47E5C3CFE63A}" type="presOf" srcId="{FCF499D1-127C-4EAD-A0BB-65A69237D87E}" destId="{2DBAB02A-3F62-46BD-B31A-878A816BEDEF}" srcOrd="0" destOrd="3" presId="urn:microsoft.com/office/officeart/2011/layout/TabList"/>
    <dgm:cxn modelId="{5244EBA1-815E-4AF8-93B9-88BB047ED012}" type="presOf" srcId="{B11AD670-CC89-436A-9120-E3750C23240E}" destId="{2DBAB02A-3F62-46BD-B31A-878A816BEDEF}" srcOrd="0" destOrd="8" presId="urn:microsoft.com/office/officeart/2011/layout/TabList"/>
    <dgm:cxn modelId="{66EFFB0E-CFA7-4F95-8BFE-9027A647F29E}" srcId="{441F70C9-381F-47B1-A2A7-81D6ADCAF47C}" destId="{1F78B932-7F80-4DEE-9CD2-264380E1F6E7}" srcOrd="1" destOrd="0" parTransId="{36423737-FE4E-4B0A-AF81-A4C6B66D6400}" sibTransId="{102B62CC-B811-4B40-BEC8-FCC2C69FA57E}"/>
    <dgm:cxn modelId="{186CEE11-A938-410C-BC98-5AFF5D165804}" type="presOf" srcId="{5127666E-62BF-4A12-B5A9-D998875E53CA}" destId="{2DBAB02A-3F62-46BD-B31A-878A816BEDEF}" srcOrd="0" destOrd="6" presId="urn:microsoft.com/office/officeart/2011/layout/TabList"/>
    <dgm:cxn modelId="{64641839-A3DD-45F2-AFC4-17ED720EB946}" srcId="{441F70C9-381F-47B1-A2A7-81D6ADCAF47C}" destId="{BB397456-43B2-4E72-984D-298B367488D7}" srcOrd="7" destOrd="0" parTransId="{71F40702-5295-44C1-A3D1-B01C65EF32C1}" sibTransId="{47E76B72-220A-431C-A082-C79CCB16818D}"/>
    <dgm:cxn modelId="{868542C4-E4C8-4308-B76E-A797E276B5E1}" srcId="{FCF499D1-127C-4EAD-A0BB-65A69237D87E}" destId="{5127666E-62BF-4A12-B5A9-D998875E53CA}" srcOrd="2" destOrd="0" parTransId="{BC0AE382-43D4-43C8-A6EB-DA897327A3D0}" sibTransId="{71AE42C8-5E21-4F8F-8E19-00340AF5D002}"/>
    <dgm:cxn modelId="{C887A057-94B7-4FB0-BF59-07B25766EFFB}" type="presOf" srcId="{D6E497EB-819E-440D-8EF1-3EC0E0602D3B}" destId="{2DBAB02A-3F62-46BD-B31A-878A816BEDEF}" srcOrd="0" destOrd="11" presId="urn:microsoft.com/office/officeart/2011/layout/TabList"/>
    <dgm:cxn modelId="{A46403E4-0822-4663-BDD5-CF5FC4F6B567}" type="presOf" srcId="{E046D790-5681-4A83-874E-94E57D23B260}" destId="{2DBAB02A-3F62-46BD-B31A-878A816BEDEF}" srcOrd="0" destOrd="1" presId="urn:microsoft.com/office/officeart/2011/layout/TabList"/>
    <dgm:cxn modelId="{6B30D203-CA6F-4B82-AC45-318A4D719FBE}" type="presParOf" srcId="{FD725A97-82EA-4166-AE8F-E6C371CCDECC}" destId="{85F2D7B4-C6D1-49AC-8173-C261EF46F1B5}" srcOrd="0" destOrd="0" presId="urn:microsoft.com/office/officeart/2011/layout/TabList"/>
    <dgm:cxn modelId="{A89CB691-6FA2-4AA5-99E0-B14D832F37F7}" type="presParOf" srcId="{85F2D7B4-C6D1-49AC-8173-C261EF46F1B5}" destId="{A7DCA8D6-D425-411A-BA59-610F76DDD115}" srcOrd="0" destOrd="0" presId="urn:microsoft.com/office/officeart/2011/layout/TabList"/>
    <dgm:cxn modelId="{B1B07407-2667-432A-8156-20D087EB3236}" type="presParOf" srcId="{85F2D7B4-C6D1-49AC-8173-C261EF46F1B5}" destId="{6390A853-E6F4-40B0-A231-A78513F24F3C}" srcOrd="1" destOrd="0" presId="urn:microsoft.com/office/officeart/2011/layout/TabList"/>
    <dgm:cxn modelId="{CEF32BF3-53BD-4D6D-8194-2C38AAB0429B}" type="presParOf" srcId="{85F2D7B4-C6D1-49AC-8173-C261EF46F1B5}" destId="{3198C22B-F101-4A05-BEAC-762D5D6A01A7}" srcOrd="2" destOrd="0" presId="urn:microsoft.com/office/officeart/2011/layout/TabList"/>
    <dgm:cxn modelId="{470E0FC8-61E4-43D1-BF63-FECDA3B9978E}" type="presParOf" srcId="{FD725A97-82EA-4166-AE8F-E6C371CCDECC}" destId="{2DBAB02A-3F62-46BD-B31A-878A816BEDEF}"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3A66AD-062E-488E-8C7C-4E95326ADAB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DC951D6-09B8-47CD-9E09-2909DA4B4AC2}">
      <dgm:prSet phldrT="[Text]"/>
      <dgm:spPr/>
      <dgm:t>
        <a:bodyPr/>
        <a:lstStyle/>
        <a:p>
          <a:r>
            <a:rPr lang="en-US" i="0" dirty="0">
              <a:solidFill>
                <a:schemeClr val="bg1"/>
              </a:solidFill>
              <a:latin typeface="Gill Sans MT" panose="020B0502020104020203" pitchFamily="34" charset="0"/>
            </a:rPr>
            <a:t>WHERE DO WE GO FROM HERE?</a:t>
          </a:r>
        </a:p>
      </dgm:t>
    </dgm:pt>
    <dgm:pt modelId="{43FA2A7C-79E5-4AE5-9056-ACF549C3A591}" type="parTrans" cxnId="{1EE8F3FF-CD01-4390-9206-477407D36828}">
      <dgm:prSet/>
      <dgm:spPr/>
      <dgm:t>
        <a:bodyPr/>
        <a:lstStyle/>
        <a:p>
          <a:endParaRPr lang="en-US">
            <a:solidFill>
              <a:schemeClr val="bg1"/>
            </a:solidFill>
            <a:latin typeface="Gill Sans MT" panose="020B0502020104020203" pitchFamily="34" charset="0"/>
          </a:endParaRPr>
        </a:p>
      </dgm:t>
    </dgm:pt>
    <dgm:pt modelId="{D0DDBE35-4B6F-48F7-AE4E-63A0880AEA7A}" type="sibTrans" cxnId="{1EE8F3FF-CD01-4390-9206-477407D36828}">
      <dgm:prSet/>
      <dgm:spPr/>
      <dgm:t>
        <a:bodyPr/>
        <a:lstStyle/>
        <a:p>
          <a:endParaRPr lang="en-US">
            <a:solidFill>
              <a:schemeClr val="bg1"/>
            </a:solidFill>
            <a:latin typeface="Gill Sans MT" panose="020B0502020104020203" pitchFamily="34" charset="0"/>
          </a:endParaRPr>
        </a:p>
      </dgm:t>
    </dgm:pt>
    <dgm:pt modelId="{A4D3D349-7FC8-410F-9F0D-1E40EBF5EB6F}">
      <dgm:prSet phldrT="[Text]" custT="1"/>
      <dgm:spPr/>
      <dgm:t>
        <a:bodyPr anchor="ctr"/>
        <a:lstStyle/>
        <a:p>
          <a:r>
            <a:rPr lang="en-US" sz="2400" dirty="0" smtClean="0">
              <a:solidFill>
                <a:schemeClr val="bg1"/>
              </a:solidFill>
              <a:latin typeface="Gill Sans MT" panose="020B0502020104020203" pitchFamily="34" charset="0"/>
            </a:rPr>
            <a:t>National </a:t>
          </a:r>
          <a:r>
            <a:rPr lang="en-US" sz="2400" dirty="0">
              <a:solidFill>
                <a:schemeClr val="bg1"/>
              </a:solidFill>
              <a:latin typeface="Gill Sans MT" panose="020B0502020104020203" pitchFamily="34" charset="0"/>
            </a:rPr>
            <a:t>Drug Control Master Plan </a:t>
          </a:r>
          <a:r>
            <a:rPr lang="en-US" sz="2400" dirty="0" smtClean="0">
              <a:solidFill>
                <a:schemeClr val="bg1"/>
              </a:solidFill>
              <a:latin typeface="Gill Sans MT" panose="020B0502020104020203" pitchFamily="34" charset="0"/>
            </a:rPr>
            <a:t>2019-2023.</a:t>
          </a:r>
          <a:endParaRPr lang="en-US" sz="2400" dirty="0">
            <a:solidFill>
              <a:schemeClr val="bg1"/>
            </a:solidFill>
            <a:latin typeface="Gill Sans MT" panose="020B0502020104020203" pitchFamily="34" charset="0"/>
          </a:endParaRPr>
        </a:p>
      </dgm:t>
    </dgm:pt>
    <dgm:pt modelId="{DCEFFE86-D90C-4F32-8285-6A0CE39A3790}" type="parTrans" cxnId="{EF7381DF-3D50-41D2-90F5-44BDB7DA8A5E}">
      <dgm:prSet/>
      <dgm:spPr/>
      <dgm:t>
        <a:bodyPr/>
        <a:lstStyle/>
        <a:p>
          <a:endParaRPr lang="en-US">
            <a:solidFill>
              <a:schemeClr val="bg1"/>
            </a:solidFill>
            <a:latin typeface="Gill Sans MT" panose="020B0502020104020203" pitchFamily="34" charset="0"/>
          </a:endParaRPr>
        </a:p>
      </dgm:t>
    </dgm:pt>
    <dgm:pt modelId="{4F3C1B0A-46F4-4837-BDF7-52E97DE59F93}" type="sibTrans" cxnId="{EF7381DF-3D50-41D2-90F5-44BDB7DA8A5E}">
      <dgm:prSet/>
      <dgm:spPr/>
      <dgm:t>
        <a:bodyPr/>
        <a:lstStyle/>
        <a:p>
          <a:endParaRPr lang="en-US">
            <a:solidFill>
              <a:schemeClr val="bg1"/>
            </a:solidFill>
            <a:latin typeface="Gill Sans MT" panose="020B0502020104020203" pitchFamily="34" charset="0"/>
          </a:endParaRPr>
        </a:p>
      </dgm:t>
    </dgm:pt>
    <dgm:pt modelId="{E3D66D9D-E5E5-4B36-8D90-195CDE43CB73}">
      <dgm:prSet phldrT="[Text]" custT="1"/>
      <dgm:spPr/>
      <dgm:t>
        <a:bodyPr/>
        <a:lstStyle/>
        <a:p>
          <a:pPr algn="just"/>
          <a:r>
            <a:rPr lang="en-US" sz="2400" dirty="0" smtClean="0">
              <a:solidFill>
                <a:schemeClr val="bg1"/>
              </a:solidFill>
              <a:latin typeface="Gill Sans MT" panose="020B0502020104020203" pitchFamily="34" charset="0"/>
            </a:rPr>
            <a:t>Public interface of the </a:t>
          </a:r>
          <a:r>
            <a:rPr lang="en-US" sz="2400" dirty="0" err="1" smtClean="0">
              <a:solidFill>
                <a:schemeClr val="bg1"/>
              </a:solidFill>
              <a:latin typeface="Gill Sans MT" panose="020B0502020104020203" pitchFamily="34" charset="0"/>
            </a:rPr>
            <a:t>BerDIN</a:t>
          </a:r>
          <a:r>
            <a:rPr lang="en-US" sz="2400" dirty="0" smtClean="0">
              <a:solidFill>
                <a:schemeClr val="bg1"/>
              </a:solidFill>
              <a:latin typeface="Gill Sans MT" panose="020B0502020104020203" pitchFamily="34" charset="0"/>
            </a:rPr>
            <a:t> data via government portal</a:t>
          </a:r>
          <a:endParaRPr lang="en-US" sz="2400" dirty="0">
            <a:solidFill>
              <a:schemeClr val="bg1"/>
            </a:solidFill>
            <a:latin typeface="Gill Sans MT" panose="020B0502020104020203" pitchFamily="34" charset="0"/>
          </a:endParaRPr>
        </a:p>
      </dgm:t>
    </dgm:pt>
    <dgm:pt modelId="{18B7C1AD-1C7E-4A48-AF50-5A1940D16019}" type="parTrans" cxnId="{142B62AD-2152-4EB5-AED1-5EADBA7774A0}">
      <dgm:prSet/>
      <dgm:spPr/>
      <dgm:t>
        <a:bodyPr/>
        <a:lstStyle/>
        <a:p>
          <a:endParaRPr lang="en-US">
            <a:solidFill>
              <a:schemeClr val="bg1"/>
            </a:solidFill>
            <a:latin typeface="Gill Sans MT" panose="020B0502020104020203" pitchFamily="34" charset="0"/>
          </a:endParaRPr>
        </a:p>
      </dgm:t>
    </dgm:pt>
    <dgm:pt modelId="{E506624B-29D3-42BE-A64E-7A2911F95E3B}" type="sibTrans" cxnId="{142B62AD-2152-4EB5-AED1-5EADBA7774A0}">
      <dgm:prSet/>
      <dgm:spPr/>
      <dgm:t>
        <a:bodyPr/>
        <a:lstStyle/>
        <a:p>
          <a:endParaRPr lang="en-US">
            <a:solidFill>
              <a:schemeClr val="bg1"/>
            </a:solidFill>
            <a:latin typeface="Gill Sans MT" panose="020B0502020104020203" pitchFamily="34" charset="0"/>
          </a:endParaRPr>
        </a:p>
      </dgm:t>
    </dgm:pt>
    <dgm:pt modelId="{DEAC1E46-4189-4F47-B876-F85BBF70E357}">
      <dgm:prSet phldrT="[Text]" custT="1"/>
      <dgm:spPr/>
      <dgm:t>
        <a:bodyPr/>
        <a:lstStyle/>
        <a:p>
          <a:r>
            <a:rPr lang="en-US" sz="2400" dirty="0" smtClean="0">
              <a:solidFill>
                <a:schemeClr val="bg1"/>
              </a:solidFill>
              <a:latin typeface="Gill Sans MT" panose="020B0502020104020203" pitchFamily="34" charset="0"/>
            </a:rPr>
            <a:t>Determine research agenda to fill gaps in data. </a:t>
          </a:r>
          <a:endParaRPr lang="en-US" sz="2400" dirty="0">
            <a:solidFill>
              <a:schemeClr val="bg1"/>
            </a:solidFill>
            <a:latin typeface="Gill Sans MT" panose="020B0502020104020203" pitchFamily="34" charset="0"/>
          </a:endParaRPr>
        </a:p>
      </dgm:t>
    </dgm:pt>
    <dgm:pt modelId="{1D8880A0-A419-46DC-B8C2-1F4A8F32D3F6}" type="parTrans" cxnId="{C0C5D80B-D719-4241-A42D-D6EBAC1F6A64}">
      <dgm:prSet/>
      <dgm:spPr/>
      <dgm:t>
        <a:bodyPr/>
        <a:lstStyle/>
        <a:p>
          <a:endParaRPr lang="en-US">
            <a:solidFill>
              <a:schemeClr val="bg1"/>
            </a:solidFill>
            <a:latin typeface="Gill Sans MT" panose="020B0502020104020203" pitchFamily="34" charset="0"/>
          </a:endParaRPr>
        </a:p>
      </dgm:t>
    </dgm:pt>
    <dgm:pt modelId="{DCF7333C-A357-4B43-B739-93B7FAE6D072}" type="sibTrans" cxnId="{C0C5D80B-D719-4241-A42D-D6EBAC1F6A64}">
      <dgm:prSet/>
      <dgm:spPr/>
      <dgm:t>
        <a:bodyPr/>
        <a:lstStyle/>
        <a:p>
          <a:endParaRPr lang="en-US">
            <a:solidFill>
              <a:schemeClr val="bg1"/>
            </a:solidFill>
            <a:latin typeface="Gill Sans MT" panose="020B0502020104020203" pitchFamily="34" charset="0"/>
          </a:endParaRPr>
        </a:p>
      </dgm:t>
    </dgm:pt>
    <dgm:pt modelId="{D82599EA-A6B9-4F75-94B0-8F330066294C}" type="pres">
      <dgm:prSet presAssocID="{583A66AD-062E-488E-8C7C-4E95326ADAB0}" presName="vert0" presStyleCnt="0">
        <dgm:presLayoutVars>
          <dgm:dir/>
          <dgm:animOne val="branch"/>
          <dgm:animLvl val="lvl"/>
        </dgm:presLayoutVars>
      </dgm:prSet>
      <dgm:spPr/>
      <dgm:t>
        <a:bodyPr/>
        <a:lstStyle/>
        <a:p>
          <a:endParaRPr lang="en-US"/>
        </a:p>
      </dgm:t>
    </dgm:pt>
    <dgm:pt modelId="{888D029E-8459-48F2-8CD5-B232F787586E}" type="pres">
      <dgm:prSet presAssocID="{1DC951D6-09B8-47CD-9E09-2909DA4B4AC2}" presName="thickLine" presStyleLbl="alignNode1" presStyleIdx="0" presStyleCnt="1"/>
      <dgm:spPr/>
    </dgm:pt>
    <dgm:pt modelId="{C6D0ED3E-72B7-4C7A-AF67-4A324BDA1D4A}" type="pres">
      <dgm:prSet presAssocID="{1DC951D6-09B8-47CD-9E09-2909DA4B4AC2}" presName="horz1" presStyleCnt="0"/>
      <dgm:spPr/>
    </dgm:pt>
    <dgm:pt modelId="{4F15AFD1-F174-43B8-ACA8-AADF823C3F0F}" type="pres">
      <dgm:prSet presAssocID="{1DC951D6-09B8-47CD-9E09-2909DA4B4AC2}" presName="tx1" presStyleLbl="revTx" presStyleIdx="0" presStyleCnt="4"/>
      <dgm:spPr/>
      <dgm:t>
        <a:bodyPr/>
        <a:lstStyle/>
        <a:p>
          <a:endParaRPr lang="en-US"/>
        </a:p>
      </dgm:t>
    </dgm:pt>
    <dgm:pt modelId="{2C39D8AB-909B-4830-B33D-681AB5141E91}" type="pres">
      <dgm:prSet presAssocID="{1DC951D6-09B8-47CD-9E09-2909DA4B4AC2}" presName="vert1" presStyleCnt="0"/>
      <dgm:spPr/>
    </dgm:pt>
    <dgm:pt modelId="{3288FD9C-78B8-446F-8C4B-3DA333941A76}" type="pres">
      <dgm:prSet presAssocID="{A4D3D349-7FC8-410F-9F0D-1E40EBF5EB6F}" presName="vertSpace2a" presStyleCnt="0"/>
      <dgm:spPr/>
    </dgm:pt>
    <dgm:pt modelId="{F365AF68-760F-4F4A-8256-5BEA52186AE4}" type="pres">
      <dgm:prSet presAssocID="{A4D3D349-7FC8-410F-9F0D-1E40EBF5EB6F}" presName="horz2" presStyleCnt="0"/>
      <dgm:spPr/>
    </dgm:pt>
    <dgm:pt modelId="{B1CEB87D-8649-47B9-A0B9-31B186A25231}" type="pres">
      <dgm:prSet presAssocID="{A4D3D349-7FC8-410F-9F0D-1E40EBF5EB6F}" presName="horzSpace2" presStyleCnt="0"/>
      <dgm:spPr/>
    </dgm:pt>
    <dgm:pt modelId="{DBF65C59-A610-467A-9587-C4E85737CA16}" type="pres">
      <dgm:prSet presAssocID="{A4D3D349-7FC8-410F-9F0D-1E40EBF5EB6F}" presName="tx2" presStyleLbl="revTx" presStyleIdx="1" presStyleCnt="4"/>
      <dgm:spPr/>
      <dgm:t>
        <a:bodyPr/>
        <a:lstStyle/>
        <a:p>
          <a:endParaRPr lang="en-US"/>
        </a:p>
      </dgm:t>
    </dgm:pt>
    <dgm:pt modelId="{91F4389B-6B48-40D3-9768-16BF9EAE680A}" type="pres">
      <dgm:prSet presAssocID="{A4D3D349-7FC8-410F-9F0D-1E40EBF5EB6F}" presName="vert2" presStyleCnt="0"/>
      <dgm:spPr/>
    </dgm:pt>
    <dgm:pt modelId="{36AD528A-96B9-4351-8EBF-81AE2C691F83}" type="pres">
      <dgm:prSet presAssocID="{A4D3D349-7FC8-410F-9F0D-1E40EBF5EB6F}" presName="thinLine2b" presStyleLbl="callout" presStyleIdx="0" presStyleCnt="3"/>
      <dgm:spPr/>
    </dgm:pt>
    <dgm:pt modelId="{71935B2C-41DD-4166-9950-63190FE6FD6C}" type="pres">
      <dgm:prSet presAssocID="{A4D3D349-7FC8-410F-9F0D-1E40EBF5EB6F}" presName="vertSpace2b" presStyleCnt="0"/>
      <dgm:spPr/>
    </dgm:pt>
    <dgm:pt modelId="{EA3B902C-4533-4DF5-BD05-64AAF3199EB3}" type="pres">
      <dgm:prSet presAssocID="{E3D66D9D-E5E5-4B36-8D90-195CDE43CB73}" presName="horz2" presStyleCnt="0"/>
      <dgm:spPr/>
    </dgm:pt>
    <dgm:pt modelId="{C4D120BE-0694-474C-8002-F24D0DB95A44}" type="pres">
      <dgm:prSet presAssocID="{E3D66D9D-E5E5-4B36-8D90-195CDE43CB73}" presName="horzSpace2" presStyleCnt="0"/>
      <dgm:spPr/>
    </dgm:pt>
    <dgm:pt modelId="{2D5E93E2-14B6-4A66-8857-A6D3505197D0}" type="pres">
      <dgm:prSet presAssocID="{E3D66D9D-E5E5-4B36-8D90-195CDE43CB73}" presName="tx2" presStyleLbl="revTx" presStyleIdx="2" presStyleCnt="4" custLinFactNeighborX="0" custLinFactNeighborY="4116"/>
      <dgm:spPr/>
      <dgm:t>
        <a:bodyPr/>
        <a:lstStyle/>
        <a:p>
          <a:endParaRPr lang="en-US"/>
        </a:p>
      </dgm:t>
    </dgm:pt>
    <dgm:pt modelId="{3F8BF719-0703-4CDE-A19A-E36B7D6D951D}" type="pres">
      <dgm:prSet presAssocID="{E3D66D9D-E5E5-4B36-8D90-195CDE43CB73}" presName="vert2" presStyleCnt="0"/>
      <dgm:spPr/>
    </dgm:pt>
    <dgm:pt modelId="{BD77AEB7-7A2E-476F-B976-9AAA1D800BAA}" type="pres">
      <dgm:prSet presAssocID="{E3D66D9D-E5E5-4B36-8D90-195CDE43CB73}" presName="thinLine2b" presStyleLbl="callout" presStyleIdx="1" presStyleCnt="3"/>
      <dgm:spPr/>
    </dgm:pt>
    <dgm:pt modelId="{FBA57D9C-45B7-4309-B513-FDC23FD4B9CC}" type="pres">
      <dgm:prSet presAssocID="{E3D66D9D-E5E5-4B36-8D90-195CDE43CB73}" presName="vertSpace2b" presStyleCnt="0"/>
      <dgm:spPr/>
    </dgm:pt>
    <dgm:pt modelId="{A8C8D4CA-D26F-48CE-B512-846ADD6C03EC}" type="pres">
      <dgm:prSet presAssocID="{DEAC1E46-4189-4F47-B876-F85BBF70E357}" presName="horz2" presStyleCnt="0"/>
      <dgm:spPr/>
    </dgm:pt>
    <dgm:pt modelId="{B5ACA636-4E55-4BA6-93A5-71CB995EEB9C}" type="pres">
      <dgm:prSet presAssocID="{DEAC1E46-4189-4F47-B876-F85BBF70E357}" presName="horzSpace2" presStyleCnt="0"/>
      <dgm:spPr/>
    </dgm:pt>
    <dgm:pt modelId="{E5569DFC-9F57-49B4-AB8A-328F845A74A9}" type="pres">
      <dgm:prSet presAssocID="{DEAC1E46-4189-4F47-B876-F85BBF70E357}" presName="tx2" presStyleLbl="revTx" presStyleIdx="3" presStyleCnt="4"/>
      <dgm:spPr/>
      <dgm:t>
        <a:bodyPr/>
        <a:lstStyle/>
        <a:p>
          <a:endParaRPr lang="en-US"/>
        </a:p>
      </dgm:t>
    </dgm:pt>
    <dgm:pt modelId="{F74E7B4D-9474-4BD7-91EF-BC536E552C57}" type="pres">
      <dgm:prSet presAssocID="{DEAC1E46-4189-4F47-B876-F85BBF70E357}" presName="vert2" presStyleCnt="0"/>
      <dgm:spPr/>
    </dgm:pt>
    <dgm:pt modelId="{23B96223-6881-406B-9591-38B2853BE390}" type="pres">
      <dgm:prSet presAssocID="{DEAC1E46-4189-4F47-B876-F85BBF70E357}" presName="thinLine2b" presStyleLbl="callout" presStyleIdx="2" presStyleCnt="3"/>
      <dgm:spPr/>
    </dgm:pt>
    <dgm:pt modelId="{D337F32C-85F5-4667-9B9A-5F8117692C21}" type="pres">
      <dgm:prSet presAssocID="{DEAC1E46-4189-4F47-B876-F85BBF70E357}" presName="vertSpace2b" presStyleCnt="0"/>
      <dgm:spPr/>
    </dgm:pt>
  </dgm:ptLst>
  <dgm:cxnLst>
    <dgm:cxn modelId="{528424C9-BCC1-4255-AD32-89FB05D92B5B}" type="presOf" srcId="{A4D3D349-7FC8-410F-9F0D-1E40EBF5EB6F}" destId="{DBF65C59-A610-467A-9587-C4E85737CA16}" srcOrd="0" destOrd="0" presId="urn:microsoft.com/office/officeart/2008/layout/LinedList"/>
    <dgm:cxn modelId="{0A0C9FE1-753C-429D-83FC-DD59650EFE09}" type="presOf" srcId="{1DC951D6-09B8-47CD-9E09-2909DA4B4AC2}" destId="{4F15AFD1-F174-43B8-ACA8-AADF823C3F0F}" srcOrd="0" destOrd="0" presId="urn:microsoft.com/office/officeart/2008/layout/LinedList"/>
    <dgm:cxn modelId="{F14DD4CD-8D8A-439E-BB33-8FED19C878FB}" type="presOf" srcId="{DEAC1E46-4189-4F47-B876-F85BBF70E357}" destId="{E5569DFC-9F57-49B4-AB8A-328F845A74A9}" srcOrd="0" destOrd="0" presId="urn:microsoft.com/office/officeart/2008/layout/LinedList"/>
    <dgm:cxn modelId="{76F160E1-2B0B-415B-8AAC-61B49BB6FDCC}" type="presOf" srcId="{583A66AD-062E-488E-8C7C-4E95326ADAB0}" destId="{D82599EA-A6B9-4F75-94B0-8F330066294C}" srcOrd="0" destOrd="0" presId="urn:microsoft.com/office/officeart/2008/layout/LinedList"/>
    <dgm:cxn modelId="{53A7C48E-EA29-4548-985A-1517F5082BA9}" type="presOf" srcId="{E3D66D9D-E5E5-4B36-8D90-195CDE43CB73}" destId="{2D5E93E2-14B6-4A66-8857-A6D3505197D0}" srcOrd="0" destOrd="0" presId="urn:microsoft.com/office/officeart/2008/layout/LinedList"/>
    <dgm:cxn modelId="{EF7381DF-3D50-41D2-90F5-44BDB7DA8A5E}" srcId="{1DC951D6-09B8-47CD-9E09-2909DA4B4AC2}" destId="{A4D3D349-7FC8-410F-9F0D-1E40EBF5EB6F}" srcOrd="0" destOrd="0" parTransId="{DCEFFE86-D90C-4F32-8285-6A0CE39A3790}" sibTransId="{4F3C1B0A-46F4-4837-BDF7-52E97DE59F93}"/>
    <dgm:cxn modelId="{1EE8F3FF-CD01-4390-9206-477407D36828}" srcId="{583A66AD-062E-488E-8C7C-4E95326ADAB0}" destId="{1DC951D6-09B8-47CD-9E09-2909DA4B4AC2}" srcOrd="0" destOrd="0" parTransId="{43FA2A7C-79E5-4AE5-9056-ACF549C3A591}" sibTransId="{D0DDBE35-4B6F-48F7-AE4E-63A0880AEA7A}"/>
    <dgm:cxn modelId="{142B62AD-2152-4EB5-AED1-5EADBA7774A0}" srcId="{1DC951D6-09B8-47CD-9E09-2909DA4B4AC2}" destId="{E3D66D9D-E5E5-4B36-8D90-195CDE43CB73}" srcOrd="1" destOrd="0" parTransId="{18B7C1AD-1C7E-4A48-AF50-5A1940D16019}" sibTransId="{E506624B-29D3-42BE-A64E-7A2911F95E3B}"/>
    <dgm:cxn modelId="{C0C5D80B-D719-4241-A42D-D6EBAC1F6A64}" srcId="{1DC951D6-09B8-47CD-9E09-2909DA4B4AC2}" destId="{DEAC1E46-4189-4F47-B876-F85BBF70E357}" srcOrd="2" destOrd="0" parTransId="{1D8880A0-A419-46DC-B8C2-1F4A8F32D3F6}" sibTransId="{DCF7333C-A357-4B43-B739-93B7FAE6D072}"/>
    <dgm:cxn modelId="{0286C3EE-0288-413A-A797-46F0DBC67651}" type="presParOf" srcId="{D82599EA-A6B9-4F75-94B0-8F330066294C}" destId="{888D029E-8459-48F2-8CD5-B232F787586E}" srcOrd="0" destOrd="0" presId="urn:microsoft.com/office/officeart/2008/layout/LinedList"/>
    <dgm:cxn modelId="{227D5AEC-25B1-4769-8105-AA2BEB83F966}" type="presParOf" srcId="{D82599EA-A6B9-4F75-94B0-8F330066294C}" destId="{C6D0ED3E-72B7-4C7A-AF67-4A324BDA1D4A}" srcOrd="1" destOrd="0" presId="urn:microsoft.com/office/officeart/2008/layout/LinedList"/>
    <dgm:cxn modelId="{78D11099-173F-4F5C-8E9F-97435E608F3B}" type="presParOf" srcId="{C6D0ED3E-72B7-4C7A-AF67-4A324BDA1D4A}" destId="{4F15AFD1-F174-43B8-ACA8-AADF823C3F0F}" srcOrd="0" destOrd="0" presId="urn:microsoft.com/office/officeart/2008/layout/LinedList"/>
    <dgm:cxn modelId="{F6CBEF0F-8189-4216-B37A-201FFC4969B1}" type="presParOf" srcId="{C6D0ED3E-72B7-4C7A-AF67-4A324BDA1D4A}" destId="{2C39D8AB-909B-4830-B33D-681AB5141E91}" srcOrd="1" destOrd="0" presId="urn:microsoft.com/office/officeart/2008/layout/LinedList"/>
    <dgm:cxn modelId="{7FCB699A-E9AC-46A9-8A7F-925139948462}" type="presParOf" srcId="{2C39D8AB-909B-4830-B33D-681AB5141E91}" destId="{3288FD9C-78B8-446F-8C4B-3DA333941A76}" srcOrd="0" destOrd="0" presId="urn:microsoft.com/office/officeart/2008/layout/LinedList"/>
    <dgm:cxn modelId="{8688BBBA-3AA8-4934-BC75-DBE484771A01}" type="presParOf" srcId="{2C39D8AB-909B-4830-B33D-681AB5141E91}" destId="{F365AF68-760F-4F4A-8256-5BEA52186AE4}" srcOrd="1" destOrd="0" presId="urn:microsoft.com/office/officeart/2008/layout/LinedList"/>
    <dgm:cxn modelId="{47A1B106-C5CF-4C3E-9FA4-7A77F64F60AF}" type="presParOf" srcId="{F365AF68-760F-4F4A-8256-5BEA52186AE4}" destId="{B1CEB87D-8649-47B9-A0B9-31B186A25231}" srcOrd="0" destOrd="0" presId="urn:microsoft.com/office/officeart/2008/layout/LinedList"/>
    <dgm:cxn modelId="{96DEC0AB-2C4A-4D58-BD3A-E1228A91DE8E}" type="presParOf" srcId="{F365AF68-760F-4F4A-8256-5BEA52186AE4}" destId="{DBF65C59-A610-467A-9587-C4E85737CA16}" srcOrd="1" destOrd="0" presId="urn:microsoft.com/office/officeart/2008/layout/LinedList"/>
    <dgm:cxn modelId="{C7D7F9DE-4C60-44E5-BB8E-666BEC1085A3}" type="presParOf" srcId="{F365AF68-760F-4F4A-8256-5BEA52186AE4}" destId="{91F4389B-6B48-40D3-9768-16BF9EAE680A}" srcOrd="2" destOrd="0" presId="urn:microsoft.com/office/officeart/2008/layout/LinedList"/>
    <dgm:cxn modelId="{73FFC26C-33DF-498F-A4B6-AD940BAA2D98}" type="presParOf" srcId="{2C39D8AB-909B-4830-B33D-681AB5141E91}" destId="{36AD528A-96B9-4351-8EBF-81AE2C691F83}" srcOrd="2" destOrd="0" presId="urn:microsoft.com/office/officeart/2008/layout/LinedList"/>
    <dgm:cxn modelId="{7121DDC6-7F34-4B77-B3B8-53CF2DCC4140}" type="presParOf" srcId="{2C39D8AB-909B-4830-B33D-681AB5141E91}" destId="{71935B2C-41DD-4166-9950-63190FE6FD6C}" srcOrd="3" destOrd="0" presId="urn:microsoft.com/office/officeart/2008/layout/LinedList"/>
    <dgm:cxn modelId="{6B61CBAB-A58D-4B09-BB93-73FE9DD24762}" type="presParOf" srcId="{2C39D8AB-909B-4830-B33D-681AB5141E91}" destId="{EA3B902C-4533-4DF5-BD05-64AAF3199EB3}" srcOrd="4" destOrd="0" presId="urn:microsoft.com/office/officeart/2008/layout/LinedList"/>
    <dgm:cxn modelId="{7AB3A878-03B9-4226-AF37-4DAE697F1869}" type="presParOf" srcId="{EA3B902C-4533-4DF5-BD05-64AAF3199EB3}" destId="{C4D120BE-0694-474C-8002-F24D0DB95A44}" srcOrd="0" destOrd="0" presId="urn:microsoft.com/office/officeart/2008/layout/LinedList"/>
    <dgm:cxn modelId="{C506A961-C8F5-4A26-8C94-44DA8D792A7E}" type="presParOf" srcId="{EA3B902C-4533-4DF5-BD05-64AAF3199EB3}" destId="{2D5E93E2-14B6-4A66-8857-A6D3505197D0}" srcOrd="1" destOrd="0" presId="urn:microsoft.com/office/officeart/2008/layout/LinedList"/>
    <dgm:cxn modelId="{C9292879-0730-43F9-A651-5E27E39B4A60}" type="presParOf" srcId="{EA3B902C-4533-4DF5-BD05-64AAF3199EB3}" destId="{3F8BF719-0703-4CDE-A19A-E36B7D6D951D}" srcOrd="2" destOrd="0" presId="urn:microsoft.com/office/officeart/2008/layout/LinedList"/>
    <dgm:cxn modelId="{7DAF2B00-AC3C-4DF4-B197-1D3D0DA19FE6}" type="presParOf" srcId="{2C39D8AB-909B-4830-B33D-681AB5141E91}" destId="{BD77AEB7-7A2E-476F-B976-9AAA1D800BAA}" srcOrd="5" destOrd="0" presId="urn:microsoft.com/office/officeart/2008/layout/LinedList"/>
    <dgm:cxn modelId="{C26E50D6-5D5E-4665-AED0-E48CF947EBEC}" type="presParOf" srcId="{2C39D8AB-909B-4830-B33D-681AB5141E91}" destId="{FBA57D9C-45B7-4309-B513-FDC23FD4B9CC}" srcOrd="6" destOrd="0" presId="urn:microsoft.com/office/officeart/2008/layout/LinedList"/>
    <dgm:cxn modelId="{D8439A4A-F04E-4A17-AFC2-4AB523EECA16}" type="presParOf" srcId="{2C39D8AB-909B-4830-B33D-681AB5141E91}" destId="{A8C8D4CA-D26F-48CE-B512-846ADD6C03EC}" srcOrd="7" destOrd="0" presId="urn:microsoft.com/office/officeart/2008/layout/LinedList"/>
    <dgm:cxn modelId="{FFE1FB62-8484-4090-B0DC-A2D630085B2A}" type="presParOf" srcId="{A8C8D4CA-D26F-48CE-B512-846ADD6C03EC}" destId="{B5ACA636-4E55-4BA6-93A5-71CB995EEB9C}" srcOrd="0" destOrd="0" presId="urn:microsoft.com/office/officeart/2008/layout/LinedList"/>
    <dgm:cxn modelId="{ECDC2E42-917B-4E1A-A8B1-EF4D744552DC}" type="presParOf" srcId="{A8C8D4CA-D26F-48CE-B512-846ADD6C03EC}" destId="{E5569DFC-9F57-49B4-AB8A-328F845A74A9}" srcOrd="1" destOrd="0" presId="urn:microsoft.com/office/officeart/2008/layout/LinedList"/>
    <dgm:cxn modelId="{97FE8643-BFAF-4057-A5ED-F12E5D4F28A8}" type="presParOf" srcId="{A8C8D4CA-D26F-48CE-B512-846ADD6C03EC}" destId="{F74E7B4D-9474-4BD7-91EF-BC536E552C57}" srcOrd="2" destOrd="0" presId="urn:microsoft.com/office/officeart/2008/layout/LinedList"/>
    <dgm:cxn modelId="{25E8F81C-422B-4FD8-B0C4-4CDF616D50C8}" type="presParOf" srcId="{2C39D8AB-909B-4830-B33D-681AB5141E91}" destId="{23B96223-6881-406B-9591-38B2853BE390}" srcOrd="8" destOrd="0" presId="urn:microsoft.com/office/officeart/2008/layout/LinedList"/>
    <dgm:cxn modelId="{A2C7B1FA-F9BD-41E5-9719-A4C6A3DB8BEF}" type="presParOf" srcId="{2C39D8AB-909B-4830-B33D-681AB5141E91}" destId="{D337F32C-85F5-4667-9B9A-5F8117692C21}" srcOrd="9" destOrd="0" presId="urn:microsoft.com/office/officeart/2008/layout/LinedList"/>
  </dgm:cxnLst>
  <dgm:bg>
    <a:solidFill>
      <a:schemeClr val="accent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F38F4-2B83-4D9F-BBE7-4E69D0D1CAB6}">
      <dsp:nvSpPr>
        <dsp:cNvPr id="0" name=""/>
        <dsp:cNvSpPr/>
      </dsp:nvSpPr>
      <dsp:spPr>
        <a:xfrm>
          <a:off x="0" y="0"/>
          <a:ext cx="10972799" cy="4971202"/>
        </a:xfrm>
        <a:prstGeom prst="roundRect">
          <a:avLst>
            <a:gd name="adj" fmla="val 8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3858205" numCol="1" spcCol="1270" anchor="t" anchorCtr="0">
          <a:noAutofit/>
        </a:bodyPr>
        <a:lstStyle/>
        <a:p>
          <a:pPr lvl="0" algn="ctr" defTabSz="1066800">
            <a:lnSpc>
              <a:spcPct val="90000"/>
            </a:lnSpc>
            <a:spcBef>
              <a:spcPct val="0"/>
            </a:spcBef>
            <a:spcAft>
              <a:spcPct val="35000"/>
            </a:spcAft>
          </a:pPr>
          <a:r>
            <a:rPr lang="en-US" sz="2400" kern="1200" dirty="0">
              <a:latin typeface="Gill Sans MT" panose="020B0502020104020203" pitchFamily="34" charset="0"/>
            </a:rPr>
            <a:t>A group of people who represent either themselves or an agency                                   that aims to provide Bermuda with factual, objective, and comparable information concerning drugs and drug addiction, and their consequences.</a:t>
          </a:r>
        </a:p>
        <a:p>
          <a:pPr lvl="0" algn="l" defTabSz="1066800">
            <a:lnSpc>
              <a:spcPct val="90000"/>
            </a:lnSpc>
            <a:spcBef>
              <a:spcPct val="0"/>
            </a:spcBef>
            <a:spcAft>
              <a:spcPct val="35000"/>
            </a:spcAft>
          </a:pPr>
          <a:endParaRPr lang="en-US" sz="1200" kern="1200" dirty="0">
            <a:latin typeface="Gill Sans MT" panose="020B0502020104020203" pitchFamily="34" charset="0"/>
          </a:endParaRPr>
        </a:p>
      </dsp:txBody>
      <dsp:txXfrm>
        <a:off x="123761" y="123761"/>
        <a:ext cx="10725277" cy="4723680"/>
      </dsp:txXfrm>
    </dsp:sp>
    <dsp:sp modelId="{8A4B4A41-337A-4E8D-AC0F-8CED7ADE9FFC}">
      <dsp:nvSpPr>
        <dsp:cNvPr id="0" name=""/>
        <dsp:cNvSpPr/>
      </dsp:nvSpPr>
      <dsp:spPr>
        <a:xfrm>
          <a:off x="267974" y="1242800"/>
          <a:ext cx="1658609" cy="3479841"/>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Gill Sans MT" panose="020B0502020104020203" pitchFamily="34" charset="0"/>
            </a:rPr>
            <a:t>MISSION</a:t>
          </a:r>
        </a:p>
        <a:p>
          <a:pPr lvl="0" algn="ctr" defTabSz="533400">
            <a:lnSpc>
              <a:spcPct val="90000"/>
            </a:lnSpc>
            <a:spcBef>
              <a:spcPct val="0"/>
            </a:spcBef>
            <a:spcAft>
              <a:spcPct val="35000"/>
            </a:spcAft>
          </a:pPr>
          <a:r>
            <a:rPr lang="en-US" sz="1200" b="0" kern="1200" dirty="0">
              <a:latin typeface="Gill Sans MT" pitchFamily="34" charset="0"/>
            </a:rPr>
            <a:t>The BerDIN is committed to providing the evidence that allows for discussions and decisions to be informed by sound, centrally available, local data, on a wide range of issues that increase understanding of the complex, dynamic, and evolving nature of the Island’s drug problem.</a:t>
          </a:r>
          <a:endParaRPr lang="en-US" sz="1200" b="1" kern="1200" dirty="0"/>
        </a:p>
      </dsp:txBody>
      <dsp:txXfrm>
        <a:off x="318982" y="1293808"/>
        <a:ext cx="1556593" cy="3377825"/>
      </dsp:txXfrm>
    </dsp:sp>
    <dsp:sp modelId="{80CEF4A1-7264-4902-B979-56D49B43BA6B}">
      <dsp:nvSpPr>
        <dsp:cNvPr id="0" name=""/>
        <dsp:cNvSpPr/>
      </dsp:nvSpPr>
      <dsp:spPr>
        <a:xfrm>
          <a:off x="2058922" y="1242800"/>
          <a:ext cx="8775194" cy="3479841"/>
        </a:xfrm>
        <a:prstGeom prst="roundRect">
          <a:avLst>
            <a:gd name="adj" fmla="val 105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2209699" numCol="1" spcCol="1270" anchor="t" anchorCtr="0">
          <a:noAutofit/>
        </a:bodyPr>
        <a:lstStyle/>
        <a:p>
          <a:pPr marL="0" lvl="0" indent="1828800" algn="l" defTabSz="533400">
            <a:lnSpc>
              <a:spcPct val="90000"/>
            </a:lnSpc>
            <a:spcBef>
              <a:spcPct val="0"/>
            </a:spcBef>
            <a:spcAft>
              <a:spcPct val="35000"/>
            </a:spcAft>
          </a:pPr>
          <a:r>
            <a:rPr lang="en-US" sz="1200" b="1" kern="1200" dirty="0">
              <a:latin typeface="Gill Sans MT" panose="020B0502020104020203" pitchFamily="34" charset="0"/>
            </a:rPr>
            <a:t>FACILITATED &amp; COORDINATED BY DNDC</a:t>
          </a:r>
        </a:p>
        <a:p>
          <a:pPr marL="0" lvl="0" indent="1828800" algn="l" defTabSz="533400">
            <a:lnSpc>
              <a:spcPct val="90000"/>
            </a:lnSpc>
            <a:spcBef>
              <a:spcPct val="0"/>
            </a:spcBef>
            <a:spcAft>
              <a:spcPct val="35000"/>
            </a:spcAft>
          </a:pPr>
          <a:r>
            <a:rPr lang="en-US" sz="1200" kern="1200" dirty="0">
              <a:latin typeface="Gill Sans MT" panose="020B0502020104020203" pitchFamily="34" charset="0"/>
            </a:rPr>
            <a:t> Collect,  collate,  monitor,  analyse, interpret,  produce,  and disseminate.</a:t>
          </a:r>
        </a:p>
        <a:p>
          <a:pPr marL="0" lvl="0" indent="1828800" algn="l" defTabSz="533400">
            <a:lnSpc>
              <a:spcPct val="90000"/>
            </a:lnSpc>
            <a:spcBef>
              <a:spcPct val="0"/>
            </a:spcBef>
            <a:spcAft>
              <a:spcPct val="35000"/>
            </a:spcAft>
          </a:pPr>
          <a:r>
            <a:rPr lang="en-US" sz="1200" kern="1200" dirty="0">
              <a:latin typeface="Gill Sans MT" panose="020B0502020104020203" pitchFamily="34" charset="0"/>
            </a:rPr>
            <a:t> Standardise drug literature dissemination mechanism and processes.</a:t>
          </a:r>
        </a:p>
        <a:p>
          <a:pPr marL="0" lvl="0" indent="1828800" algn="l" defTabSz="533400">
            <a:lnSpc>
              <a:spcPct val="90000"/>
            </a:lnSpc>
            <a:spcBef>
              <a:spcPct val="0"/>
            </a:spcBef>
            <a:spcAft>
              <a:spcPct val="35000"/>
            </a:spcAft>
          </a:pPr>
          <a:r>
            <a:rPr lang="en-US" sz="1200" kern="1200" dirty="0">
              <a:latin typeface="Gill Sans MT" panose="020B0502020104020203" pitchFamily="34" charset="0"/>
            </a:rPr>
            <a:t> Conduct primary drug-related research.</a:t>
          </a:r>
        </a:p>
        <a:p>
          <a:pPr marL="0" lvl="0" indent="1828800" algn="l" defTabSz="533400">
            <a:lnSpc>
              <a:spcPct val="90000"/>
            </a:lnSpc>
            <a:spcBef>
              <a:spcPct val="0"/>
            </a:spcBef>
            <a:spcAft>
              <a:spcPct val="35000"/>
            </a:spcAft>
          </a:pPr>
          <a:r>
            <a:rPr lang="en-US" sz="1200" kern="1200" dirty="0">
              <a:latin typeface="Gill Sans MT" panose="020B0502020104020203" pitchFamily="34" charset="0"/>
            </a:rPr>
            <a:t> Provide technical assistance and capacity building.</a:t>
          </a:r>
        </a:p>
        <a:p>
          <a:pPr lvl="0" algn="l" defTabSz="533400">
            <a:lnSpc>
              <a:spcPct val="90000"/>
            </a:lnSpc>
            <a:spcBef>
              <a:spcPct val="0"/>
            </a:spcBef>
            <a:spcAft>
              <a:spcPct val="35000"/>
            </a:spcAft>
          </a:pPr>
          <a:endParaRPr lang="en-US" sz="1200" kern="1200" dirty="0">
            <a:latin typeface="Gill Sans MT" panose="020B0502020104020203" pitchFamily="34" charset="0"/>
          </a:endParaRPr>
        </a:p>
      </dsp:txBody>
      <dsp:txXfrm>
        <a:off x="2165939" y="1349817"/>
        <a:ext cx="8561160" cy="3265807"/>
      </dsp:txXfrm>
    </dsp:sp>
    <dsp:sp modelId="{F278748E-DDD0-4023-9693-0D0887F102C2}">
      <dsp:nvSpPr>
        <dsp:cNvPr id="0" name=""/>
        <dsp:cNvSpPr/>
      </dsp:nvSpPr>
      <dsp:spPr>
        <a:xfrm>
          <a:off x="2242360" y="2460744"/>
          <a:ext cx="2030378" cy="2000908"/>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1225557"/>
              <a:satOff val="-1705"/>
              <a:lumOff val="-6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a:latin typeface="Gill Sans MT" panose="020B0502020104020203" pitchFamily="34" charset="0"/>
            </a:rPr>
            <a:t>PURPOSE</a:t>
          </a:r>
        </a:p>
        <a:p>
          <a:pPr lvl="0" algn="ctr" defTabSz="533400" rtl="0">
            <a:lnSpc>
              <a:spcPct val="90000"/>
            </a:lnSpc>
            <a:spcBef>
              <a:spcPct val="0"/>
            </a:spcBef>
            <a:spcAft>
              <a:spcPct val="35000"/>
            </a:spcAft>
          </a:pPr>
          <a:r>
            <a:rPr lang="en-US" sz="1200" b="1" kern="1200" dirty="0">
              <a:solidFill>
                <a:srgbClr val="31CFA9"/>
              </a:solidFill>
              <a:latin typeface="Gill Sans MT" pitchFamily="34" charset="0"/>
              <a:sym typeface="Wingdings" panose="05000000000000000000" pitchFamily="2" charset="2"/>
            </a:rPr>
            <a:t></a:t>
          </a:r>
          <a:r>
            <a:rPr lang="en-US" sz="1200" kern="1200" dirty="0">
              <a:latin typeface="Gill Sans MT" pitchFamily="34" charset="0"/>
              <a:sym typeface="Wingdings" panose="05000000000000000000" pitchFamily="2" charset="2"/>
            </a:rPr>
            <a:t> </a:t>
          </a:r>
          <a:r>
            <a:rPr lang="en-US" sz="1200" kern="1200" dirty="0">
              <a:latin typeface="Gill Sans MT" pitchFamily="34" charset="0"/>
            </a:rPr>
            <a:t>Build a Bermuda picture to analyse the situation and the evolution of the phenomenon and responses.</a:t>
          </a:r>
        </a:p>
        <a:p>
          <a:pPr lvl="0" algn="ctr" defTabSz="533400" rtl="0">
            <a:lnSpc>
              <a:spcPct val="90000"/>
            </a:lnSpc>
            <a:spcBef>
              <a:spcPct val="0"/>
            </a:spcBef>
            <a:spcAft>
              <a:spcPct val="35000"/>
            </a:spcAft>
          </a:pPr>
          <a:r>
            <a:rPr lang="en-US" sz="1200" b="1" kern="1200" dirty="0">
              <a:solidFill>
                <a:srgbClr val="31CFA9"/>
              </a:solidFill>
              <a:latin typeface="Gill Sans MT" pitchFamily="34" charset="0"/>
              <a:sym typeface="Wingdings" panose="05000000000000000000" pitchFamily="2" charset="2"/>
            </a:rPr>
            <a:t></a:t>
          </a:r>
          <a:r>
            <a:rPr lang="en-US" sz="1200" kern="1200" dirty="0">
              <a:latin typeface="Gill Sans MT" pitchFamily="34" charset="0"/>
              <a:sym typeface="Wingdings" panose="05000000000000000000" pitchFamily="2" charset="2"/>
            </a:rPr>
            <a:t> </a:t>
          </a:r>
          <a:r>
            <a:rPr lang="en-US" sz="1200" kern="1200" dirty="0">
              <a:latin typeface="Gill Sans MT" pitchFamily="34" charset="0"/>
            </a:rPr>
            <a:t>Compile information used to monitor and assess the implementation of the national drug strategy.</a:t>
          </a:r>
          <a:endParaRPr lang="en-US" sz="1200" b="1" kern="1200" dirty="0">
            <a:latin typeface="Gill Sans MT" panose="020B0502020104020203" pitchFamily="34" charset="0"/>
          </a:endParaRPr>
        </a:p>
      </dsp:txBody>
      <dsp:txXfrm>
        <a:off x="2303895" y="2522279"/>
        <a:ext cx="1907308" cy="1877838"/>
      </dsp:txXfrm>
    </dsp:sp>
    <dsp:sp modelId="{E1E76539-18F9-44DD-9644-02D15AB96766}">
      <dsp:nvSpPr>
        <dsp:cNvPr id="0" name=""/>
        <dsp:cNvSpPr/>
      </dsp:nvSpPr>
      <dsp:spPr>
        <a:xfrm>
          <a:off x="4334255" y="2485601"/>
          <a:ext cx="6089903" cy="1988480"/>
        </a:xfrm>
        <a:prstGeom prst="roundRect">
          <a:avLst>
            <a:gd name="adj" fmla="val 105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1122387" numCol="1" spcCol="1270" anchor="t" anchorCtr="0">
          <a:noAutofit/>
        </a:bodyPr>
        <a:lstStyle/>
        <a:p>
          <a:pPr lvl="0" algn="ctr" defTabSz="533400" rtl="0">
            <a:lnSpc>
              <a:spcPct val="90000"/>
            </a:lnSpc>
            <a:spcBef>
              <a:spcPct val="0"/>
            </a:spcBef>
            <a:spcAft>
              <a:spcPct val="35000"/>
            </a:spcAft>
          </a:pPr>
          <a:r>
            <a:rPr lang="en-US" sz="1200" b="1" kern="1200" dirty="0">
              <a:latin typeface="Gill Sans MT" panose="020B0502020104020203" pitchFamily="34" charset="0"/>
            </a:rPr>
            <a:t>OBJECTIVES</a:t>
          </a:r>
        </a:p>
        <a:p>
          <a:pPr lvl="0" algn="ctr" defTabSz="533400" rtl="0">
            <a:lnSpc>
              <a:spcPct val="90000"/>
            </a:lnSpc>
            <a:spcBef>
              <a:spcPct val="0"/>
            </a:spcBef>
            <a:spcAft>
              <a:spcPct val="35000"/>
            </a:spcAft>
          </a:pPr>
          <a:r>
            <a:rPr lang="en-US" sz="1200" kern="1200" dirty="0">
              <a:latin typeface="Gill Sans MT" panose="020B0502020104020203" pitchFamily="34" charset="0"/>
            </a:rPr>
            <a:t>To provide information essential for policy making, organisation of drug-related services,      and on drug-related issues of general interest.   </a:t>
          </a:r>
        </a:p>
      </dsp:txBody>
      <dsp:txXfrm>
        <a:off x="4395408" y="2546754"/>
        <a:ext cx="5967597" cy="1866174"/>
      </dsp:txXfrm>
    </dsp:sp>
    <dsp:sp modelId="{4B1A50C3-C412-4133-B401-EE27C8FC768E}">
      <dsp:nvSpPr>
        <dsp:cNvPr id="0" name=""/>
        <dsp:cNvSpPr/>
      </dsp:nvSpPr>
      <dsp:spPr>
        <a:xfrm>
          <a:off x="4486503" y="3380417"/>
          <a:ext cx="1129962" cy="894816"/>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latin typeface="Gill Sans MT" panose="020B0502020104020203" pitchFamily="34" charset="0"/>
            </a:rPr>
            <a:t>Identify existing drug abuse patterns</a:t>
          </a:r>
        </a:p>
      </dsp:txBody>
      <dsp:txXfrm>
        <a:off x="4514022" y="3407936"/>
        <a:ext cx="1074924" cy="839778"/>
      </dsp:txXfrm>
    </dsp:sp>
    <dsp:sp modelId="{6BAAAC2E-2CCF-44CE-9125-9DA221206623}">
      <dsp:nvSpPr>
        <dsp:cNvPr id="0" name=""/>
        <dsp:cNvSpPr/>
      </dsp:nvSpPr>
      <dsp:spPr>
        <a:xfrm>
          <a:off x="5648612" y="3380417"/>
          <a:ext cx="1129962" cy="894816"/>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latin typeface="Gill Sans MT" panose="020B0502020104020203" pitchFamily="34" charset="0"/>
            </a:rPr>
            <a:t>Identify changes in drug abuse patterns </a:t>
          </a:r>
        </a:p>
      </dsp:txBody>
      <dsp:txXfrm>
        <a:off x="5676131" y="3407936"/>
        <a:ext cx="1074924" cy="839778"/>
      </dsp:txXfrm>
    </dsp:sp>
    <dsp:sp modelId="{C9911648-29B7-403F-94FD-7802C43F7250}">
      <dsp:nvSpPr>
        <dsp:cNvPr id="0" name=""/>
        <dsp:cNvSpPr/>
      </dsp:nvSpPr>
      <dsp:spPr>
        <a:xfrm>
          <a:off x="6810722" y="3380417"/>
          <a:ext cx="1129962" cy="894816"/>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latin typeface="Gill Sans MT" panose="020B0502020104020203" pitchFamily="34" charset="0"/>
            </a:rPr>
            <a:t>Monitor changes/ emerging drug problems</a:t>
          </a:r>
        </a:p>
      </dsp:txBody>
      <dsp:txXfrm>
        <a:off x="6838241" y="3407936"/>
        <a:ext cx="1074924" cy="839778"/>
      </dsp:txXfrm>
    </dsp:sp>
    <dsp:sp modelId="{EBB17469-DABF-4B00-9B4F-2452339B9E50}">
      <dsp:nvSpPr>
        <dsp:cNvPr id="0" name=""/>
        <dsp:cNvSpPr/>
      </dsp:nvSpPr>
      <dsp:spPr>
        <a:xfrm>
          <a:off x="7972831" y="3380417"/>
          <a:ext cx="1129962" cy="894816"/>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6127787"/>
              <a:satOff val="-8523"/>
              <a:lumOff val="-32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latin typeface="Gill Sans MT" panose="020B0502020104020203" pitchFamily="34" charset="0"/>
            </a:rPr>
            <a:t>Raise awareness through dissemination  of information</a:t>
          </a:r>
        </a:p>
      </dsp:txBody>
      <dsp:txXfrm>
        <a:off x="8000350" y="3407936"/>
        <a:ext cx="1074924" cy="839778"/>
      </dsp:txXfrm>
    </dsp:sp>
    <dsp:sp modelId="{676C58B5-8E6E-4F74-AB1F-32854B95308C}">
      <dsp:nvSpPr>
        <dsp:cNvPr id="0" name=""/>
        <dsp:cNvSpPr/>
      </dsp:nvSpPr>
      <dsp:spPr>
        <a:xfrm>
          <a:off x="9134940" y="3380417"/>
          <a:ext cx="1129962" cy="894816"/>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latin typeface="Gill Sans MT" panose="020B0502020104020203" pitchFamily="34" charset="0"/>
            </a:rPr>
            <a:t>Integrate agencies involved in drug reduction or control</a:t>
          </a:r>
        </a:p>
      </dsp:txBody>
      <dsp:txXfrm>
        <a:off x="9162459" y="3407936"/>
        <a:ext cx="1074924" cy="839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6A249-DC4F-4964-8E13-5E9FD7ABE757}">
      <dsp:nvSpPr>
        <dsp:cNvPr id="0" name=""/>
        <dsp:cNvSpPr/>
      </dsp:nvSpPr>
      <dsp:spPr>
        <a:xfrm rot="16200000">
          <a:off x="1600867" y="-1600867"/>
          <a:ext cx="2291922" cy="5493657"/>
        </a:xfrm>
        <a:prstGeom prst="round1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a:latin typeface="Gill Sans MT" panose="020B0502020104020203" pitchFamily="34" charset="0"/>
            </a:rPr>
            <a:t>From 7 to </a:t>
          </a:r>
          <a:r>
            <a:rPr lang="en-US" sz="6000" b="1" kern="1200" dirty="0">
              <a:solidFill>
                <a:srgbClr val="0070C0"/>
              </a:solidFill>
              <a:latin typeface="Gill Sans MT" panose="020B0502020104020203" pitchFamily="34" charset="0"/>
            </a:rPr>
            <a:t>32</a:t>
          </a:r>
          <a:r>
            <a:rPr lang="en-US" sz="4200" kern="1200" dirty="0">
              <a:solidFill>
                <a:srgbClr val="FFC000"/>
              </a:solidFill>
              <a:latin typeface="Gill Sans MT" panose="020B0502020104020203" pitchFamily="34" charset="0"/>
            </a:rPr>
            <a:t>                   </a:t>
          </a:r>
          <a:r>
            <a:rPr lang="en-US" sz="4200" kern="1200" dirty="0">
              <a:latin typeface="Gill Sans MT" panose="020B0502020104020203" pitchFamily="34" charset="0"/>
            </a:rPr>
            <a:t>data providers </a:t>
          </a:r>
        </a:p>
      </dsp:txBody>
      <dsp:txXfrm rot="5400000">
        <a:off x="-1" y="1"/>
        <a:ext cx="5493657" cy="1718941"/>
      </dsp:txXfrm>
    </dsp:sp>
    <dsp:sp modelId="{186B0DC4-1949-4B0E-B0F5-2BBE83EB715C}">
      <dsp:nvSpPr>
        <dsp:cNvPr id="0" name=""/>
        <dsp:cNvSpPr/>
      </dsp:nvSpPr>
      <dsp:spPr>
        <a:xfrm>
          <a:off x="5493657" y="0"/>
          <a:ext cx="5493657" cy="2291922"/>
        </a:xfrm>
        <a:prstGeom prst="round1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en-US" sz="6000" b="1" kern="1200" dirty="0">
              <a:solidFill>
                <a:srgbClr val="0070C0"/>
              </a:solidFill>
              <a:latin typeface="Gill Sans MT" panose="020B0502020104020203" pitchFamily="34" charset="0"/>
            </a:rPr>
            <a:t>45</a:t>
          </a:r>
          <a:r>
            <a:rPr lang="en-US" sz="4200" kern="1200" dirty="0">
              <a:latin typeface="Gill Sans MT" panose="020B0502020104020203" pitchFamily="34" charset="0"/>
            </a:rPr>
            <a:t>                                drug control areas </a:t>
          </a:r>
        </a:p>
      </dsp:txBody>
      <dsp:txXfrm>
        <a:off x="5493657" y="0"/>
        <a:ext cx="5493657" cy="1718941"/>
      </dsp:txXfrm>
    </dsp:sp>
    <dsp:sp modelId="{8A2ED8F9-5204-4148-B93B-3892FAD0BD3A}">
      <dsp:nvSpPr>
        <dsp:cNvPr id="0" name=""/>
        <dsp:cNvSpPr/>
      </dsp:nvSpPr>
      <dsp:spPr>
        <a:xfrm rot="10800000">
          <a:off x="0" y="2291922"/>
          <a:ext cx="5493657" cy="2291922"/>
        </a:xfrm>
        <a:prstGeom prst="round1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en-US" sz="6000" b="1" kern="1200" dirty="0">
              <a:solidFill>
                <a:srgbClr val="0070C0"/>
              </a:solidFill>
              <a:latin typeface="Gill Sans MT" panose="020B0502020104020203" pitchFamily="34" charset="0"/>
            </a:rPr>
            <a:t>150+                </a:t>
          </a:r>
          <a:r>
            <a:rPr lang="en-US" sz="4200" kern="1200" dirty="0">
              <a:latin typeface="Gill Sans MT" panose="020B0502020104020203" pitchFamily="34" charset="0"/>
            </a:rPr>
            <a:t>indicators</a:t>
          </a:r>
        </a:p>
      </dsp:txBody>
      <dsp:txXfrm rot="10800000">
        <a:off x="0" y="2864903"/>
        <a:ext cx="5493657" cy="1718941"/>
      </dsp:txXfrm>
    </dsp:sp>
    <dsp:sp modelId="{003AD985-BE4E-4D1A-8E61-090702AEF0A4}">
      <dsp:nvSpPr>
        <dsp:cNvPr id="0" name=""/>
        <dsp:cNvSpPr/>
      </dsp:nvSpPr>
      <dsp:spPr>
        <a:xfrm rot="5400000">
          <a:off x="7094524" y="691055"/>
          <a:ext cx="2291922" cy="5493657"/>
        </a:xfrm>
        <a:prstGeom prst="round1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en-US" sz="6000" b="1" kern="1200" dirty="0" smtClean="0">
              <a:solidFill>
                <a:srgbClr val="0070C0"/>
              </a:solidFill>
              <a:latin typeface="Gill Sans MT" panose="020B0502020104020203" pitchFamily="34" charset="0"/>
            </a:rPr>
            <a:t>12-year</a:t>
          </a:r>
          <a:r>
            <a:rPr lang="en-US" sz="4200" kern="1200" dirty="0" smtClean="0">
              <a:latin typeface="Gill Sans MT" panose="020B0502020104020203" pitchFamily="34" charset="0"/>
            </a:rPr>
            <a:t> </a:t>
          </a:r>
          <a:r>
            <a:rPr lang="en-US" sz="4200" kern="1200" dirty="0">
              <a:latin typeface="Gill Sans MT" panose="020B0502020104020203" pitchFamily="34" charset="0"/>
            </a:rPr>
            <a:t>series               for most indicators</a:t>
          </a:r>
        </a:p>
      </dsp:txBody>
      <dsp:txXfrm rot="-5400000">
        <a:off x="5493656" y="2864903"/>
        <a:ext cx="5493657" cy="1718941"/>
      </dsp:txXfrm>
    </dsp:sp>
    <dsp:sp modelId="{38120959-23D9-443A-A874-42E6E361AC5B}">
      <dsp:nvSpPr>
        <dsp:cNvPr id="0" name=""/>
        <dsp:cNvSpPr/>
      </dsp:nvSpPr>
      <dsp:spPr>
        <a:xfrm>
          <a:off x="3845559" y="1718941"/>
          <a:ext cx="3296194" cy="1145961"/>
        </a:xfrm>
        <a:prstGeom prst="roundRect">
          <a:avLst/>
        </a:prstGeom>
        <a:solidFill>
          <a:srgbClr val="0070C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US" sz="4700" b="1" kern="1200" dirty="0">
              <a:solidFill>
                <a:schemeClr val="tx1"/>
              </a:solidFill>
            </a:rPr>
            <a:t>Since 2006</a:t>
          </a:r>
        </a:p>
      </dsp:txBody>
      <dsp:txXfrm>
        <a:off x="3901500" y="1774882"/>
        <a:ext cx="3184312" cy="1034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EC8E7-F44E-49C0-A08B-CB5B3AE6194B}">
      <dsp:nvSpPr>
        <dsp:cNvPr id="0" name=""/>
        <dsp:cNvSpPr/>
      </dsp:nvSpPr>
      <dsp:spPr>
        <a:xfrm>
          <a:off x="4125" y="164015"/>
          <a:ext cx="2480667" cy="460800"/>
        </a:xfrm>
        <a:prstGeom prst="rect">
          <a:avLst/>
        </a:prstGeom>
        <a:solidFill>
          <a:srgbClr val="0070C0"/>
        </a:soli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latin typeface="Gill Sans MT" panose="020B0502020104020203" pitchFamily="34" charset="0"/>
            </a:rPr>
            <a:t>STAFFING</a:t>
          </a:r>
          <a:endParaRPr lang="en-US" sz="1600" kern="1200" dirty="0">
            <a:latin typeface="Gill Sans MT" panose="020B0502020104020203" pitchFamily="34" charset="0"/>
          </a:endParaRPr>
        </a:p>
      </dsp:txBody>
      <dsp:txXfrm>
        <a:off x="4125" y="164015"/>
        <a:ext cx="2480667" cy="460800"/>
      </dsp:txXfrm>
    </dsp:sp>
    <dsp:sp modelId="{D46A58B1-C982-4F02-AC81-F800A46B7763}">
      <dsp:nvSpPr>
        <dsp:cNvPr id="0" name=""/>
        <dsp:cNvSpPr/>
      </dsp:nvSpPr>
      <dsp:spPr>
        <a:xfrm>
          <a:off x="4125" y="624815"/>
          <a:ext cx="2480667" cy="4372785"/>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a:latin typeface="Gill Sans MT" panose="020B0502020104020203" pitchFamily="34" charset="0"/>
            </a:rPr>
            <a:t>Shortages, turnover, or organisation restructure resulting in a need for relationship building and advocacy.</a:t>
          </a:r>
        </a:p>
      </dsp:txBody>
      <dsp:txXfrm>
        <a:off x="4125" y="624815"/>
        <a:ext cx="2480667" cy="4372785"/>
      </dsp:txXfrm>
    </dsp:sp>
    <dsp:sp modelId="{105B52AF-8AB4-4A0E-8CB1-66F4F87984C7}">
      <dsp:nvSpPr>
        <dsp:cNvPr id="0" name=""/>
        <dsp:cNvSpPr/>
      </dsp:nvSpPr>
      <dsp:spPr>
        <a:xfrm>
          <a:off x="2832086" y="164015"/>
          <a:ext cx="2480667" cy="460800"/>
        </a:xfrm>
        <a:prstGeom prst="rect">
          <a:avLst/>
        </a:prstGeom>
        <a:solidFill>
          <a:srgbClr val="0070C0"/>
        </a:soli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latin typeface="Gill Sans MT" panose="020B0502020104020203" pitchFamily="34" charset="0"/>
            </a:rPr>
            <a:t>DATA</a:t>
          </a:r>
          <a:endParaRPr lang="en-US" sz="1600" kern="1200" dirty="0">
            <a:latin typeface="Gill Sans MT" panose="020B0502020104020203" pitchFamily="34" charset="0"/>
          </a:endParaRPr>
        </a:p>
      </dsp:txBody>
      <dsp:txXfrm>
        <a:off x="2832086" y="164015"/>
        <a:ext cx="2480667" cy="460800"/>
      </dsp:txXfrm>
    </dsp:sp>
    <dsp:sp modelId="{ADC82D50-3C28-4039-8B4C-61925CB244B3}">
      <dsp:nvSpPr>
        <dsp:cNvPr id="0" name=""/>
        <dsp:cNvSpPr/>
      </dsp:nvSpPr>
      <dsp:spPr>
        <a:xfrm>
          <a:off x="2832086" y="624815"/>
          <a:ext cx="2480667" cy="4372785"/>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a:latin typeface="Gill Sans MT" panose="020B0502020104020203" pitchFamily="34" charset="0"/>
            </a:rPr>
            <a:t>Changes</a:t>
          </a:r>
          <a:r>
            <a:rPr lang="en-US" sz="1600" b="1" kern="1200" dirty="0">
              <a:latin typeface="Gill Sans MT" panose="020B0502020104020203" pitchFamily="34" charset="0"/>
            </a:rPr>
            <a:t> </a:t>
          </a:r>
          <a:r>
            <a:rPr lang="en-US" sz="1600" kern="1200" dirty="0">
              <a:latin typeface="Gill Sans MT" panose="020B0502020104020203" pitchFamily="34" charset="0"/>
            </a:rPr>
            <a:t>in terms of what was collected and reported in previous year;  missing/incomplete,  inconsistent,  or no longer collecting certain data. </a:t>
          </a:r>
        </a:p>
        <a:p>
          <a:pPr marL="171450" lvl="1" indent="-171450" algn="just" defTabSz="711200">
            <a:lnSpc>
              <a:spcPct val="90000"/>
            </a:lnSpc>
            <a:spcBef>
              <a:spcPct val="0"/>
            </a:spcBef>
            <a:spcAft>
              <a:spcPct val="15000"/>
            </a:spcAft>
            <a:buChar char="••"/>
          </a:pPr>
          <a:r>
            <a:rPr lang="en-US" sz="1600" kern="1200" dirty="0" smtClean="0">
              <a:latin typeface="Gill Sans MT" panose="020B0502020104020203" pitchFamily="34" charset="0"/>
            </a:rPr>
            <a:t>Key indicators not reported by interdiction agency. </a:t>
          </a:r>
          <a:endParaRPr lang="en-US" sz="1600" kern="1200" dirty="0">
            <a:latin typeface="Gill Sans MT" panose="020B0502020104020203" pitchFamily="34" charset="0"/>
          </a:endParaRPr>
        </a:p>
        <a:p>
          <a:pPr marL="171450" lvl="1" indent="-171450" algn="just" defTabSz="711200">
            <a:lnSpc>
              <a:spcPct val="90000"/>
            </a:lnSpc>
            <a:spcBef>
              <a:spcPct val="0"/>
            </a:spcBef>
            <a:spcAft>
              <a:spcPct val="15000"/>
            </a:spcAft>
            <a:buChar char="••"/>
          </a:pPr>
          <a:r>
            <a:rPr lang="en-US" sz="1600" kern="1200" dirty="0">
              <a:latin typeface="Gill Sans MT" panose="020B0502020104020203" pitchFamily="34" charset="0"/>
            </a:rPr>
            <a:t>Lack of qualitative/ supporting data to supplement quantitative data (e.g., why certain trends were observed) </a:t>
          </a:r>
        </a:p>
        <a:p>
          <a:pPr marL="171450" lvl="1" indent="-171450" algn="just" defTabSz="711200">
            <a:lnSpc>
              <a:spcPct val="90000"/>
            </a:lnSpc>
            <a:spcBef>
              <a:spcPct val="0"/>
            </a:spcBef>
            <a:spcAft>
              <a:spcPct val="15000"/>
            </a:spcAft>
            <a:buChar char="••"/>
          </a:pPr>
          <a:r>
            <a:rPr lang="en-US" sz="1600" kern="1200" dirty="0">
              <a:latin typeface="Gill Sans MT" panose="020B0502020104020203" pitchFamily="34" charset="0"/>
            </a:rPr>
            <a:t>Still unable to obtain additional Drug Prevention data to add to the report.</a:t>
          </a:r>
        </a:p>
      </dsp:txBody>
      <dsp:txXfrm>
        <a:off x="2832086" y="624815"/>
        <a:ext cx="2480667" cy="4372785"/>
      </dsp:txXfrm>
    </dsp:sp>
    <dsp:sp modelId="{A07FACA5-127E-4CCD-BAA9-84F4AC960B2D}">
      <dsp:nvSpPr>
        <dsp:cNvPr id="0" name=""/>
        <dsp:cNvSpPr/>
      </dsp:nvSpPr>
      <dsp:spPr>
        <a:xfrm>
          <a:off x="5660046" y="164015"/>
          <a:ext cx="2480667" cy="460800"/>
        </a:xfrm>
        <a:prstGeom prst="rect">
          <a:avLst/>
        </a:prstGeom>
        <a:solidFill>
          <a:srgbClr val="0070C0"/>
        </a:soli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latin typeface="Gill Sans MT" panose="020B0502020104020203" pitchFamily="34" charset="0"/>
            </a:rPr>
            <a:t>DEADLINE</a:t>
          </a:r>
        </a:p>
      </dsp:txBody>
      <dsp:txXfrm>
        <a:off x="5660046" y="164015"/>
        <a:ext cx="2480667" cy="460800"/>
      </dsp:txXfrm>
    </dsp:sp>
    <dsp:sp modelId="{2E9141D8-27F7-4DA4-8006-4B2F076EF224}">
      <dsp:nvSpPr>
        <dsp:cNvPr id="0" name=""/>
        <dsp:cNvSpPr/>
      </dsp:nvSpPr>
      <dsp:spPr>
        <a:xfrm>
          <a:off x="5660046" y="624815"/>
          <a:ext cx="2480667" cy="4372785"/>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Gill Sans MT" panose="020B0502020104020203" pitchFamily="34" charset="0"/>
            </a:rPr>
            <a:t>Not all agencies met the target submission date.</a:t>
          </a:r>
        </a:p>
      </dsp:txBody>
      <dsp:txXfrm>
        <a:off x="5660046" y="624815"/>
        <a:ext cx="2480667" cy="4372785"/>
      </dsp:txXfrm>
    </dsp:sp>
    <dsp:sp modelId="{6451859A-9E31-4620-AD4B-34A96B68BFA8}">
      <dsp:nvSpPr>
        <dsp:cNvPr id="0" name=""/>
        <dsp:cNvSpPr/>
      </dsp:nvSpPr>
      <dsp:spPr>
        <a:xfrm>
          <a:off x="8488007" y="164015"/>
          <a:ext cx="2480667" cy="460800"/>
        </a:xfrm>
        <a:prstGeom prst="rect">
          <a:avLst/>
        </a:prstGeom>
        <a:solidFill>
          <a:srgbClr val="0070C0"/>
        </a:soli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latin typeface="Gill Sans MT" panose="020B0502020104020203" pitchFamily="34" charset="0"/>
            </a:rPr>
            <a:t>DATABASE</a:t>
          </a:r>
        </a:p>
      </dsp:txBody>
      <dsp:txXfrm>
        <a:off x="8488007" y="164015"/>
        <a:ext cx="2480667" cy="460800"/>
      </dsp:txXfrm>
    </dsp:sp>
    <dsp:sp modelId="{DA2EF874-E34E-4A37-BBBC-A2FCC0AC6CB8}">
      <dsp:nvSpPr>
        <dsp:cNvPr id="0" name=""/>
        <dsp:cNvSpPr/>
      </dsp:nvSpPr>
      <dsp:spPr>
        <a:xfrm>
          <a:off x="8488007" y="624815"/>
          <a:ext cx="2480667" cy="4372785"/>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a:latin typeface="Gill Sans MT" panose="020B0502020104020203" pitchFamily="34" charset="0"/>
            </a:rPr>
            <a:t>Less than 100% utilisation of BerDIN database directly by BerDIN Members.</a:t>
          </a:r>
        </a:p>
      </dsp:txBody>
      <dsp:txXfrm>
        <a:off x="8488007" y="624815"/>
        <a:ext cx="2480667" cy="43727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EF65D-E915-4ADF-86E5-6A8BA0DC4AB2}">
      <dsp:nvSpPr>
        <dsp:cNvPr id="0" name=""/>
        <dsp:cNvSpPr/>
      </dsp:nvSpPr>
      <dsp:spPr>
        <a:xfrm>
          <a:off x="2885117" y="0"/>
          <a:ext cx="5617029" cy="561702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AD59D-6A40-40CF-A3B5-5992281BB7CA}">
      <dsp:nvSpPr>
        <dsp:cNvPr id="0" name=""/>
        <dsp:cNvSpPr/>
      </dsp:nvSpPr>
      <dsp:spPr>
        <a:xfrm>
          <a:off x="3250224" y="365106"/>
          <a:ext cx="2246811" cy="22468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Cordia New" panose="020B0304020202020204" pitchFamily="34" charset="-34"/>
              <a:cs typeface="Cordia New" panose="020B0304020202020204" pitchFamily="34" charset="-34"/>
            </a:rPr>
            <a:t>1 in 5 </a:t>
          </a:r>
          <a:r>
            <a:rPr lang="en-US" sz="2200" kern="1200" dirty="0" smtClean="0">
              <a:latin typeface="Cordia New" panose="020B0304020202020204" pitchFamily="34" charset="-34"/>
              <a:cs typeface="Cordia New" panose="020B0304020202020204" pitchFamily="34" charset="-34"/>
            </a:rPr>
            <a:t>seeking treatment said cannabis DOC</a:t>
          </a:r>
          <a:endParaRPr lang="en-US" sz="2200" kern="1200" dirty="0">
            <a:latin typeface="Cordia New" panose="020B0304020202020204" pitchFamily="34" charset="-34"/>
            <a:cs typeface="Cordia New" panose="020B0304020202020204" pitchFamily="34" charset="-34"/>
          </a:endParaRPr>
        </a:p>
      </dsp:txBody>
      <dsp:txXfrm>
        <a:off x="3359904" y="474786"/>
        <a:ext cx="2027451" cy="2027451"/>
      </dsp:txXfrm>
    </dsp:sp>
    <dsp:sp modelId="{205E9056-C653-4DCF-A039-2461AAD0507B}">
      <dsp:nvSpPr>
        <dsp:cNvPr id="0" name=""/>
        <dsp:cNvSpPr/>
      </dsp:nvSpPr>
      <dsp:spPr>
        <a:xfrm>
          <a:off x="5890228" y="365106"/>
          <a:ext cx="2246811" cy="22468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Cordia New" panose="020B0304020202020204" pitchFamily="34" charset="-34"/>
              <a:cs typeface="Cordia New" panose="020B0304020202020204" pitchFamily="34" charset="-34"/>
            </a:rPr>
            <a:t>Increase in prevalence of use amongst </a:t>
          </a:r>
          <a:r>
            <a:rPr lang="en-US" sz="3200" b="1" kern="1200" dirty="0" smtClean="0">
              <a:latin typeface="Cordia New" panose="020B0304020202020204" pitchFamily="34" charset="-34"/>
              <a:cs typeface="Cordia New" panose="020B0304020202020204" pitchFamily="34" charset="-34"/>
            </a:rPr>
            <a:t>youth </a:t>
          </a:r>
          <a:endParaRPr lang="en-US" sz="3200" b="1" kern="1200" dirty="0">
            <a:latin typeface="Cordia New" panose="020B0304020202020204" pitchFamily="34" charset="-34"/>
            <a:cs typeface="Cordia New" panose="020B0304020202020204" pitchFamily="34" charset="-34"/>
          </a:endParaRPr>
        </a:p>
      </dsp:txBody>
      <dsp:txXfrm>
        <a:off x="5999908" y="474786"/>
        <a:ext cx="2027451" cy="2027451"/>
      </dsp:txXfrm>
    </dsp:sp>
    <dsp:sp modelId="{71B6C7FD-9909-4230-A87B-3C06865D0EEC}">
      <dsp:nvSpPr>
        <dsp:cNvPr id="0" name=""/>
        <dsp:cNvSpPr/>
      </dsp:nvSpPr>
      <dsp:spPr>
        <a:xfrm>
          <a:off x="3250224" y="3005110"/>
          <a:ext cx="2246811" cy="22468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Cordia New" panose="020B0304020202020204" pitchFamily="34" charset="-34"/>
              <a:cs typeface="Cordia New" panose="020B0304020202020204" pitchFamily="34" charset="-34"/>
            </a:rPr>
            <a:t>Decrease prevalence of use by</a:t>
          </a:r>
          <a:r>
            <a:rPr lang="en-US" sz="2200" b="1" kern="1200" dirty="0" smtClean="0">
              <a:latin typeface="Cordia New" panose="020B0304020202020204" pitchFamily="34" charset="-34"/>
              <a:cs typeface="Cordia New" panose="020B0304020202020204" pitchFamily="34" charset="-34"/>
            </a:rPr>
            <a:t> </a:t>
          </a:r>
          <a:r>
            <a:rPr lang="en-US" sz="3200" b="1" kern="1200" dirty="0" smtClean="0">
              <a:latin typeface="Cordia New" panose="020B0304020202020204" pitchFamily="34" charset="-34"/>
              <a:cs typeface="Cordia New" panose="020B0304020202020204" pitchFamily="34" charset="-34"/>
            </a:rPr>
            <a:t>adults </a:t>
          </a:r>
          <a:r>
            <a:rPr lang="en-US" sz="2200" kern="1200" dirty="0" smtClean="0">
              <a:latin typeface="Cordia New" panose="020B0304020202020204" pitchFamily="34" charset="-34"/>
              <a:cs typeface="Cordia New" panose="020B0304020202020204" pitchFamily="34" charset="-34"/>
            </a:rPr>
            <a:t>in the household.</a:t>
          </a:r>
          <a:endParaRPr lang="en-US" sz="2200" kern="1200" dirty="0">
            <a:latin typeface="Cordia New" panose="020B0304020202020204" pitchFamily="34" charset="-34"/>
            <a:cs typeface="Cordia New" panose="020B0304020202020204" pitchFamily="34" charset="-34"/>
          </a:endParaRPr>
        </a:p>
      </dsp:txBody>
      <dsp:txXfrm>
        <a:off x="3359904" y="3114790"/>
        <a:ext cx="2027451" cy="2027451"/>
      </dsp:txXfrm>
    </dsp:sp>
    <dsp:sp modelId="{BA1415EA-395B-4A76-B0B9-DDAA454D16D2}">
      <dsp:nvSpPr>
        <dsp:cNvPr id="0" name=""/>
        <dsp:cNvSpPr/>
      </dsp:nvSpPr>
      <dsp:spPr>
        <a:xfrm>
          <a:off x="5890228" y="3005110"/>
          <a:ext cx="2246811" cy="22468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latin typeface="Cordia New" panose="020B0304020202020204" pitchFamily="34" charset="-34"/>
              <a:cs typeface="Cordia New" panose="020B0304020202020204" pitchFamily="34" charset="-34"/>
            </a:rPr>
            <a:t>In 2017,</a:t>
          </a:r>
          <a:r>
            <a:rPr lang="en-US" sz="2800" b="0" kern="1200" dirty="0" smtClean="0">
              <a:latin typeface="Cordia New" panose="020B0304020202020204" pitchFamily="34" charset="-34"/>
              <a:cs typeface="Cordia New" panose="020B0304020202020204" pitchFamily="34" charset="-34"/>
            </a:rPr>
            <a:t> </a:t>
          </a:r>
          <a:r>
            <a:rPr lang="en-US" sz="3200" b="1" kern="1200" dirty="0" smtClean="0">
              <a:latin typeface="Cordia New" panose="020B0304020202020204" pitchFamily="34" charset="-34"/>
              <a:cs typeface="Cordia New" panose="020B0304020202020204" pitchFamily="34" charset="-34"/>
            </a:rPr>
            <a:t>21</a:t>
          </a:r>
          <a:r>
            <a:rPr lang="en-US" sz="3200" kern="1200" dirty="0" smtClean="0">
              <a:latin typeface="Cordia New" panose="020B0304020202020204" pitchFamily="34" charset="-34"/>
              <a:cs typeface="Cordia New" panose="020B0304020202020204" pitchFamily="34" charset="-34"/>
            </a:rPr>
            <a:t> </a:t>
          </a:r>
          <a:r>
            <a:rPr lang="en-US" sz="2200" kern="1200" dirty="0" smtClean="0">
              <a:latin typeface="Cordia New" panose="020B0304020202020204" pitchFamily="34" charset="-34"/>
              <a:cs typeface="Cordia New" panose="020B0304020202020204" pitchFamily="34" charset="-34"/>
            </a:rPr>
            <a:t>women tested THC + during pregnancy, </a:t>
          </a:r>
          <a:r>
            <a:rPr lang="en-US" sz="3200" b="1" kern="1200" dirty="0" smtClean="0">
              <a:latin typeface="Cordia New" panose="020B0304020202020204" pitchFamily="34" charset="-34"/>
              <a:cs typeface="Cordia New" panose="020B0304020202020204" pitchFamily="34" charset="-34"/>
            </a:rPr>
            <a:t>11</a:t>
          </a:r>
          <a:r>
            <a:rPr lang="en-US" sz="2200" kern="1200" dirty="0" smtClean="0">
              <a:latin typeface="Cordia New" panose="020B0304020202020204" pitchFamily="34" charset="-34"/>
              <a:cs typeface="Cordia New" panose="020B0304020202020204" pitchFamily="34" charset="-34"/>
            </a:rPr>
            <a:t> in 3</a:t>
          </a:r>
          <a:r>
            <a:rPr lang="en-US" sz="2200" kern="1200" baseline="30000" dirty="0" smtClean="0">
              <a:latin typeface="Cordia New" panose="020B0304020202020204" pitchFamily="34" charset="-34"/>
              <a:cs typeface="Cordia New" panose="020B0304020202020204" pitchFamily="34" charset="-34"/>
            </a:rPr>
            <a:t>rd</a:t>
          </a:r>
          <a:r>
            <a:rPr lang="en-US" sz="2200" kern="1200" dirty="0" smtClean="0">
              <a:latin typeface="Cordia New" panose="020B0304020202020204" pitchFamily="34" charset="-34"/>
              <a:cs typeface="Cordia New" panose="020B0304020202020204" pitchFamily="34" charset="-34"/>
            </a:rPr>
            <a:t> trimester </a:t>
          </a:r>
          <a:endParaRPr lang="en-US" sz="2200" kern="1200" dirty="0">
            <a:latin typeface="Cordia New" panose="020B0304020202020204" pitchFamily="34" charset="-34"/>
            <a:cs typeface="Cordia New" panose="020B0304020202020204" pitchFamily="34" charset="-34"/>
          </a:endParaRPr>
        </a:p>
      </dsp:txBody>
      <dsp:txXfrm>
        <a:off x="5999908" y="3114790"/>
        <a:ext cx="2027451" cy="2027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A965C-EA94-46D2-8158-61A118322B29}">
      <dsp:nvSpPr>
        <dsp:cNvPr id="0" name=""/>
        <dsp:cNvSpPr/>
      </dsp:nvSpPr>
      <dsp:spPr>
        <a:xfrm>
          <a:off x="641" y="1821185"/>
          <a:ext cx="1876685" cy="18766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Cannabis and alcohol remain DOC</a:t>
          </a:r>
          <a:endParaRPr lang="en-US" sz="1600" kern="1200" dirty="0"/>
        </a:p>
      </dsp:txBody>
      <dsp:txXfrm>
        <a:off x="275475" y="2096019"/>
        <a:ext cx="1327017" cy="1327017"/>
      </dsp:txXfrm>
    </dsp:sp>
    <dsp:sp modelId="{46F9B50F-0ABA-478A-894A-F173EFECA309}">
      <dsp:nvSpPr>
        <dsp:cNvPr id="0" name=""/>
        <dsp:cNvSpPr/>
      </dsp:nvSpPr>
      <dsp:spPr>
        <a:xfrm rot="19041445">
          <a:off x="1852014" y="2500546"/>
          <a:ext cx="613066" cy="0"/>
        </a:xfrm>
        <a:custGeom>
          <a:avLst/>
          <a:gdLst/>
          <a:ahLst/>
          <a:cxnLst/>
          <a:rect l="0" t="0" r="0" b="0"/>
          <a:pathLst>
            <a:path>
              <a:moveTo>
                <a:pt x="0" y="0"/>
              </a:moveTo>
              <a:lnTo>
                <a:pt x="61306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095776-9E3D-4F36-BAF1-AC96900BDFA1}">
      <dsp:nvSpPr>
        <dsp:cNvPr id="0" name=""/>
        <dsp:cNvSpPr/>
      </dsp:nvSpPr>
      <dsp:spPr>
        <a:xfrm rot="13358555">
          <a:off x="4297148" y="2500546"/>
          <a:ext cx="613066" cy="0"/>
        </a:xfrm>
        <a:custGeom>
          <a:avLst/>
          <a:gdLst/>
          <a:ahLst/>
          <a:cxnLst/>
          <a:rect l="0" t="0" r="0" b="0"/>
          <a:pathLst>
            <a:path>
              <a:moveTo>
                <a:pt x="0" y="0"/>
              </a:moveTo>
              <a:lnTo>
                <a:pt x="61306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CDDF97-C142-48A0-962A-00EE63C6B4D3}">
      <dsp:nvSpPr>
        <dsp:cNvPr id="0" name=""/>
        <dsp:cNvSpPr/>
      </dsp:nvSpPr>
      <dsp:spPr>
        <a:xfrm>
          <a:off x="2384031" y="2292893"/>
          <a:ext cx="21935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975869-70E0-43BE-8118-711034DC5687}">
      <dsp:nvSpPr>
        <dsp:cNvPr id="0" name=""/>
        <dsp:cNvSpPr/>
      </dsp:nvSpPr>
      <dsp:spPr>
        <a:xfrm>
          <a:off x="2603389" y="1826258"/>
          <a:ext cx="1555449" cy="9332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Poly drug use constant</a:t>
          </a:r>
          <a:endParaRPr lang="en-US" sz="1600" kern="1200" dirty="0"/>
        </a:p>
      </dsp:txBody>
      <dsp:txXfrm>
        <a:off x="2603389" y="1826258"/>
        <a:ext cx="1555449" cy="933269"/>
      </dsp:txXfrm>
    </dsp:sp>
    <dsp:sp modelId="{8DD354E3-3CF9-4258-AAF0-27878F6FDD6B}">
      <dsp:nvSpPr>
        <dsp:cNvPr id="0" name=""/>
        <dsp:cNvSpPr/>
      </dsp:nvSpPr>
      <dsp:spPr>
        <a:xfrm>
          <a:off x="4158839" y="2292893"/>
          <a:ext cx="21935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078E2C-2796-468F-B5FB-582AE494BA6B}">
      <dsp:nvSpPr>
        <dsp:cNvPr id="0" name=""/>
        <dsp:cNvSpPr/>
      </dsp:nvSpPr>
      <dsp:spPr>
        <a:xfrm rot="2558555">
          <a:off x="1852014" y="3018510"/>
          <a:ext cx="613066" cy="0"/>
        </a:xfrm>
        <a:custGeom>
          <a:avLst/>
          <a:gdLst/>
          <a:ahLst/>
          <a:cxnLst/>
          <a:rect l="0" t="0" r="0" b="0"/>
          <a:pathLst>
            <a:path>
              <a:moveTo>
                <a:pt x="0" y="0"/>
              </a:moveTo>
              <a:lnTo>
                <a:pt x="61306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6A5044-EA4F-4E05-8601-406C9449C108}">
      <dsp:nvSpPr>
        <dsp:cNvPr id="0" name=""/>
        <dsp:cNvSpPr/>
      </dsp:nvSpPr>
      <dsp:spPr>
        <a:xfrm rot="8241445">
          <a:off x="4297148" y="3018510"/>
          <a:ext cx="613066" cy="0"/>
        </a:xfrm>
        <a:custGeom>
          <a:avLst/>
          <a:gdLst/>
          <a:ahLst/>
          <a:cxnLst/>
          <a:rect l="0" t="0" r="0" b="0"/>
          <a:pathLst>
            <a:path>
              <a:moveTo>
                <a:pt x="0" y="0"/>
              </a:moveTo>
              <a:lnTo>
                <a:pt x="61306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10D41-7C58-4D1A-B998-DCFAF3D41525}">
      <dsp:nvSpPr>
        <dsp:cNvPr id="0" name=""/>
        <dsp:cNvSpPr/>
      </dsp:nvSpPr>
      <dsp:spPr>
        <a:xfrm>
          <a:off x="2384031" y="3226163"/>
          <a:ext cx="21935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00F30B-64FD-46BC-8D61-90311607681D}">
      <dsp:nvSpPr>
        <dsp:cNvPr id="0" name=""/>
        <dsp:cNvSpPr/>
      </dsp:nvSpPr>
      <dsp:spPr>
        <a:xfrm>
          <a:off x="2603389" y="2759528"/>
          <a:ext cx="1555449" cy="9332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DOC of choice remains available</a:t>
          </a:r>
          <a:endParaRPr lang="en-US" sz="1600" kern="1200" dirty="0"/>
        </a:p>
      </dsp:txBody>
      <dsp:txXfrm>
        <a:off x="2603389" y="2759528"/>
        <a:ext cx="1555449" cy="933269"/>
      </dsp:txXfrm>
    </dsp:sp>
    <dsp:sp modelId="{B680B17B-ADC0-4436-A525-8A200716C404}">
      <dsp:nvSpPr>
        <dsp:cNvPr id="0" name=""/>
        <dsp:cNvSpPr/>
      </dsp:nvSpPr>
      <dsp:spPr>
        <a:xfrm>
          <a:off x="4158839" y="3226163"/>
          <a:ext cx="21935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FDCA10-454F-4B4B-88CF-69708A064FF6}">
      <dsp:nvSpPr>
        <dsp:cNvPr id="0" name=""/>
        <dsp:cNvSpPr/>
      </dsp:nvSpPr>
      <dsp:spPr>
        <a:xfrm>
          <a:off x="4884902" y="1821185"/>
          <a:ext cx="1876685" cy="18766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Synthetic drugs present</a:t>
          </a:r>
          <a:endParaRPr lang="en-US" sz="1600" kern="1200" dirty="0"/>
        </a:p>
      </dsp:txBody>
      <dsp:txXfrm>
        <a:off x="5159736" y="2096019"/>
        <a:ext cx="1327017" cy="1327017"/>
      </dsp:txXfrm>
    </dsp:sp>
    <dsp:sp modelId="{D7DAE2FE-236F-494E-812F-FD3F0A8DCF87}">
      <dsp:nvSpPr>
        <dsp:cNvPr id="0" name=""/>
        <dsp:cNvSpPr/>
      </dsp:nvSpPr>
      <dsp:spPr>
        <a:xfrm>
          <a:off x="6761588" y="1821185"/>
          <a:ext cx="1876685" cy="18766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Increase in Benzodiazepine positives </a:t>
          </a:r>
          <a:endParaRPr lang="en-US" sz="1600" kern="1200" dirty="0"/>
        </a:p>
      </dsp:txBody>
      <dsp:txXfrm>
        <a:off x="7036422" y="2096019"/>
        <a:ext cx="1327017" cy="1327017"/>
      </dsp:txXfrm>
    </dsp:sp>
    <dsp:sp modelId="{D321010E-50BF-41B7-A262-502DD9CBFED5}">
      <dsp:nvSpPr>
        <dsp:cNvPr id="0" name=""/>
        <dsp:cNvSpPr/>
      </dsp:nvSpPr>
      <dsp:spPr>
        <a:xfrm>
          <a:off x="8638273" y="1821185"/>
          <a:ext cx="1876685" cy="18766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smtClean="0"/>
            <a:t>Increase in the number of liquor licences </a:t>
          </a:r>
          <a:endParaRPr lang="en-US" sz="1600" kern="1200" dirty="0"/>
        </a:p>
      </dsp:txBody>
      <dsp:txXfrm>
        <a:off x="8913107" y="2096019"/>
        <a:ext cx="1327017" cy="13270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EF147-3C2C-460C-96ED-F48E82642574}">
      <dsp:nvSpPr>
        <dsp:cNvPr id="0" name=""/>
        <dsp:cNvSpPr/>
      </dsp:nvSpPr>
      <dsp:spPr>
        <a:xfrm>
          <a:off x="551" y="92220"/>
          <a:ext cx="2007604" cy="10038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latin typeface="Gill Sans MT" panose="020B0502020104020203" pitchFamily="34" charset="0"/>
            </a:rPr>
            <a:t>TIPS </a:t>
          </a:r>
          <a:r>
            <a:rPr lang="en-US" sz="1600" b="1" kern="1200" dirty="0" smtClean="0">
              <a:latin typeface="Gill Sans MT" panose="020B0502020104020203" pitchFamily="34" charset="0"/>
            </a:rPr>
            <a:t>2012</a:t>
          </a:r>
          <a:endParaRPr lang="en-US" sz="1600" b="1" kern="1200" dirty="0">
            <a:latin typeface="Gill Sans MT" panose="020B0502020104020203" pitchFamily="34" charset="0"/>
          </a:endParaRPr>
        </a:p>
      </dsp:txBody>
      <dsp:txXfrm>
        <a:off x="29951" y="121620"/>
        <a:ext cx="1948804" cy="945002"/>
      </dsp:txXfrm>
    </dsp:sp>
    <dsp:sp modelId="{732E8236-252A-49DB-818F-5CDF958827FF}">
      <dsp:nvSpPr>
        <dsp:cNvPr id="0" name=""/>
        <dsp:cNvSpPr/>
      </dsp:nvSpPr>
      <dsp:spPr>
        <a:xfrm>
          <a:off x="201311" y="1096022"/>
          <a:ext cx="200760" cy="752851"/>
        </a:xfrm>
        <a:custGeom>
          <a:avLst/>
          <a:gdLst/>
          <a:ahLst/>
          <a:cxnLst/>
          <a:rect l="0" t="0" r="0" b="0"/>
          <a:pathLst>
            <a:path>
              <a:moveTo>
                <a:pt x="0" y="0"/>
              </a:moveTo>
              <a:lnTo>
                <a:pt x="0" y="752851"/>
              </a:lnTo>
              <a:lnTo>
                <a:pt x="200760" y="75285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762CCB-5326-4C2D-A031-6F882F4EBEBC}">
      <dsp:nvSpPr>
        <dsp:cNvPr id="0" name=""/>
        <dsp:cNvSpPr/>
      </dsp:nvSpPr>
      <dsp:spPr>
        <a:xfrm>
          <a:off x="402072" y="1346973"/>
          <a:ext cx="1606083" cy="10038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Gill Sans MT" panose="020B0502020104020203" pitchFamily="34" charset="0"/>
            </a:rPr>
            <a:t>25 </a:t>
          </a:r>
          <a:r>
            <a:rPr lang="en-US" sz="1600" kern="1200" dirty="0" smtClean="0">
              <a:latin typeface="Gill Sans MT" panose="020B0502020104020203" pitchFamily="34" charset="0"/>
            </a:rPr>
            <a:t>                       </a:t>
          </a:r>
          <a:r>
            <a:rPr lang="en-US" sz="1600" kern="1200" dirty="0">
              <a:latin typeface="Gill Sans MT" panose="020B0502020104020203" pitchFamily="34" charset="0"/>
            </a:rPr>
            <a:t>sessions</a:t>
          </a:r>
        </a:p>
      </dsp:txBody>
      <dsp:txXfrm>
        <a:off x="431472" y="1376373"/>
        <a:ext cx="1547283" cy="945002"/>
      </dsp:txXfrm>
    </dsp:sp>
    <dsp:sp modelId="{2B177872-0600-4127-8683-C5AD2AB4CEDB}">
      <dsp:nvSpPr>
        <dsp:cNvPr id="0" name=""/>
        <dsp:cNvSpPr/>
      </dsp:nvSpPr>
      <dsp:spPr>
        <a:xfrm>
          <a:off x="201311" y="1096022"/>
          <a:ext cx="200760" cy="2007604"/>
        </a:xfrm>
        <a:custGeom>
          <a:avLst/>
          <a:gdLst/>
          <a:ahLst/>
          <a:cxnLst/>
          <a:rect l="0" t="0" r="0" b="0"/>
          <a:pathLst>
            <a:path>
              <a:moveTo>
                <a:pt x="0" y="0"/>
              </a:moveTo>
              <a:lnTo>
                <a:pt x="0" y="2007604"/>
              </a:lnTo>
              <a:lnTo>
                <a:pt x="200760" y="20076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884E82-C240-41FF-B0CC-7A8C42FF87A1}">
      <dsp:nvSpPr>
        <dsp:cNvPr id="0" name=""/>
        <dsp:cNvSpPr/>
      </dsp:nvSpPr>
      <dsp:spPr>
        <a:xfrm>
          <a:off x="402072" y="2601726"/>
          <a:ext cx="1606083" cy="10038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Gill Sans MT" panose="020B0502020104020203" pitchFamily="34" charset="0"/>
            </a:rPr>
            <a:t>326</a:t>
          </a:r>
          <a:r>
            <a:rPr lang="en-US" sz="1600" kern="1200" dirty="0" smtClean="0">
              <a:latin typeface="Gill Sans MT" panose="020B0502020104020203" pitchFamily="34" charset="0"/>
            </a:rPr>
            <a:t>                     </a:t>
          </a:r>
          <a:r>
            <a:rPr lang="en-US" sz="1600" kern="1200" dirty="0">
              <a:latin typeface="Gill Sans MT" panose="020B0502020104020203" pitchFamily="34" charset="0"/>
            </a:rPr>
            <a:t>participants</a:t>
          </a:r>
        </a:p>
      </dsp:txBody>
      <dsp:txXfrm>
        <a:off x="431472" y="2631126"/>
        <a:ext cx="1547283" cy="945002"/>
      </dsp:txXfrm>
    </dsp:sp>
    <dsp:sp modelId="{B25B4532-6B62-4B01-87AF-9211E3943BFE}">
      <dsp:nvSpPr>
        <dsp:cNvPr id="0" name=""/>
        <dsp:cNvSpPr/>
      </dsp:nvSpPr>
      <dsp:spPr>
        <a:xfrm>
          <a:off x="201311" y="1096022"/>
          <a:ext cx="200760" cy="3262357"/>
        </a:xfrm>
        <a:custGeom>
          <a:avLst/>
          <a:gdLst/>
          <a:ahLst/>
          <a:cxnLst/>
          <a:rect l="0" t="0" r="0" b="0"/>
          <a:pathLst>
            <a:path>
              <a:moveTo>
                <a:pt x="0" y="0"/>
              </a:moveTo>
              <a:lnTo>
                <a:pt x="0" y="3262357"/>
              </a:lnTo>
              <a:lnTo>
                <a:pt x="200760" y="326235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84029D-258B-476A-A697-4F83AF43002A}">
      <dsp:nvSpPr>
        <dsp:cNvPr id="0" name=""/>
        <dsp:cNvSpPr/>
      </dsp:nvSpPr>
      <dsp:spPr>
        <a:xfrm>
          <a:off x="402072" y="3856479"/>
          <a:ext cx="1606083" cy="10038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Gill Sans MT" panose="020B0502020104020203" pitchFamily="34" charset="0"/>
            </a:rPr>
            <a:t>146</a:t>
          </a:r>
        </a:p>
        <a:p>
          <a:pPr lvl="0" algn="ctr" defTabSz="711200">
            <a:lnSpc>
              <a:spcPct val="90000"/>
            </a:lnSpc>
            <a:spcBef>
              <a:spcPct val="0"/>
            </a:spcBef>
            <a:spcAft>
              <a:spcPct val="35000"/>
            </a:spcAft>
          </a:pPr>
          <a:r>
            <a:rPr lang="en-US" sz="1600" kern="1200" dirty="0" smtClean="0">
              <a:latin typeface="Gill Sans MT" panose="020B0502020104020203" pitchFamily="34" charset="0"/>
            </a:rPr>
            <a:t>establishments</a:t>
          </a:r>
          <a:endParaRPr lang="en-US" sz="1600" kern="1200" dirty="0">
            <a:latin typeface="Gill Sans MT" panose="020B0502020104020203" pitchFamily="34" charset="0"/>
          </a:endParaRPr>
        </a:p>
      </dsp:txBody>
      <dsp:txXfrm>
        <a:off x="431472" y="3885879"/>
        <a:ext cx="1547283" cy="945002"/>
      </dsp:txXfrm>
    </dsp:sp>
    <dsp:sp modelId="{39ADBE01-2051-4D94-835E-FD7556B43E5D}">
      <dsp:nvSpPr>
        <dsp:cNvPr id="0" name=""/>
        <dsp:cNvSpPr/>
      </dsp:nvSpPr>
      <dsp:spPr>
        <a:xfrm>
          <a:off x="2510057" y="92220"/>
          <a:ext cx="2007604" cy="10038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latin typeface="Gill Sans MT" panose="020B0502020104020203" pitchFamily="34" charset="0"/>
            </a:rPr>
            <a:t>TIPS </a:t>
          </a:r>
          <a:r>
            <a:rPr lang="en-US" sz="1600" b="1" kern="1200" dirty="0" smtClean="0">
              <a:latin typeface="Gill Sans MT" panose="020B0502020104020203" pitchFamily="34" charset="0"/>
            </a:rPr>
            <a:t>2017</a:t>
          </a:r>
          <a:endParaRPr lang="en-US" sz="1600" b="1" kern="1200" dirty="0">
            <a:latin typeface="Gill Sans MT" panose="020B0502020104020203" pitchFamily="34" charset="0"/>
          </a:endParaRPr>
        </a:p>
      </dsp:txBody>
      <dsp:txXfrm>
        <a:off x="2539457" y="121620"/>
        <a:ext cx="1948804" cy="945002"/>
      </dsp:txXfrm>
    </dsp:sp>
    <dsp:sp modelId="{61C07B4A-3BAA-4851-9DA2-B9BD3FC55742}">
      <dsp:nvSpPr>
        <dsp:cNvPr id="0" name=""/>
        <dsp:cNvSpPr/>
      </dsp:nvSpPr>
      <dsp:spPr>
        <a:xfrm>
          <a:off x="2710817" y="1096022"/>
          <a:ext cx="201306" cy="807649"/>
        </a:xfrm>
        <a:custGeom>
          <a:avLst/>
          <a:gdLst/>
          <a:ahLst/>
          <a:cxnLst/>
          <a:rect l="0" t="0" r="0" b="0"/>
          <a:pathLst>
            <a:path>
              <a:moveTo>
                <a:pt x="0" y="0"/>
              </a:moveTo>
              <a:lnTo>
                <a:pt x="0" y="807649"/>
              </a:lnTo>
              <a:lnTo>
                <a:pt x="201306" y="80764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B8DD99-1607-4AFD-B0C3-8A2EBC12E9BB}">
      <dsp:nvSpPr>
        <dsp:cNvPr id="0" name=""/>
        <dsp:cNvSpPr/>
      </dsp:nvSpPr>
      <dsp:spPr>
        <a:xfrm>
          <a:off x="2912124" y="1401771"/>
          <a:ext cx="1606083" cy="10038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Gill Sans MT" panose="020B0502020104020203" pitchFamily="34" charset="0"/>
            </a:rPr>
            <a:t>16 </a:t>
          </a:r>
          <a:r>
            <a:rPr lang="en-US" sz="1600" kern="1200" dirty="0" smtClean="0">
              <a:latin typeface="Gill Sans MT" panose="020B0502020104020203" pitchFamily="34" charset="0"/>
            </a:rPr>
            <a:t>                     </a:t>
          </a:r>
          <a:r>
            <a:rPr lang="en-US" sz="1600" kern="1200" dirty="0">
              <a:latin typeface="Gill Sans MT" panose="020B0502020104020203" pitchFamily="34" charset="0"/>
            </a:rPr>
            <a:t>sessions</a:t>
          </a:r>
        </a:p>
      </dsp:txBody>
      <dsp:txXfrm>
        <a:off x="2941524" y="1431171"/>
        <a:ext cx="1547283" cy="945002"/>
      </dsp:txXfrm>
    </dsp:sp>
    <dsp:sp modelId="{06EA3AF4-C66D-4955-8A86-C8D327C0DABC}">
      <dsp:nvSpPr>
        <dsp:cNvPr id="0" name=""/>
        <dsp:cNvSpPr/>
      </dsp:nvSpPr>
      <dsp:spPr>
        <a:xfrm>
          <a:off x="2710817" y="1096022"/>
          <a:ext cx="188891" cy="1995729"/>
        </a:xfrm>
        <a:custGeom>
          <a:avLst/>
          <a:gdLst/>
          <a:ahLst/>
          <a:cxnLst/>
          <a:rect l="0" t="0" r="0" b="0"/>
          <a:pathLst>
            <a:path>
              <a:moveTo>
                <a:pt x="0" y="0"/>
              </a:moveTo>
              <a:lnTo>
                <a:pt x="0" y="1995729"/>
              </a:lnTo>
              <a:lnTo>
                <a:pt x="188891" y="199572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22B3B09-C2CE-4543-B168-F9CA9BB13F13}">
      <dsp:nvSpPr>
        <dsp:cNvPr id="0" name=""/>
        <dsp:cNvSpPr/>
      </dsp:nvSpPr>
      <dsp:spPr>
        <a:xfrm>
          <a:off x="2899708" y="2589851"/>
          <a:ext cx="1606083" cy="10038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Gill Sans MT" panose="020B0502020104020203" pitchFamily="34" charset="0"/>
            </a:rPr>
            <a:t>427</a:t>
          </a:r>
        </a:p>
        <a:p>
          <a:pPr lvl="0" algn="ctr" defTabSz="711200">
            <a:lnSpc>
              <a:spcPct val="90000"/>
            </a:lnSpc>
            <a:spcBef>
              <a:spcPct val="0"/>
            </a:spcBef>
            <a:spcAft>
              <a:spcPct val="35000"/>
            </a:spcAft>
          </a:pPr>
          <a:r>
            <a:rPr lang="en-US" sz="1600" kern="1200" dirty="0" smtClean="0">
              <a:latin typeface="Gill Sans MT" panose="020B0502020104020203" pitchFamily="34" charset="0"/>
            </a:rPr>
            <a:t>participants</a:t>
          </a:r>
          <a:endParaRPr lang="en-US" sz="1600" kern="1200" dirty="0">
            <a:latin typeface="Gill Sans MT" panose="020B0502020104020203" pitchFamily="34" charset="0"/>
          </a:endParaRPr>
        </a:p>
      </dsp:txBody>
      <dsp:txXfrm>
        <a:off x="2929108" y="2619251"/>
        <a:ext cx="1547283" cy="945002"/>
      </dsp:txXfrm>
    </dsp:sp>
    <dsp:sp modelId="{BD575FE0-1D1A-4E70-B21E-72E7A28FEF60}">
      <dsp:nvSpPr>
        <dsp:cNvPr id="0" name=""/>
        <dsp:cNvSpPr/>
      </dsp:nvSpPr>
      <dsp:spPr>
        <a:xfrm>
          <a:off x="2710817" y="1096022"/>
          <a:ext cx="200760" cy="3262357"/>
        </a:xfrm>
        <a:custGeom>
          <a:avLst/>
          <a:gdLst/>
          <a:ahLst/>
          <a:cxnLst/>
          <a:rect l="0" t="0" r="0" b="0"/>
          <a:pathLst>
            <a:path>
              <a:moveTo>
                <a:pt x="0" y="0"/>
              </a:moveTo>
              <a:lnTo>
                <a:pt x="0" y="3262357"/>
              </a:lnTo>
              <a:lnTo>
                <a:pt x="200760" y="326235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2B423D0-D600-4C1B-890F-7E3F48B353EA}">
      <dsp:nvSpPr>
        <dsp:cNvPr id="0" name=""/>
        <dsp:cNvSpPr/>
      </dsp:nvSpPr>
      <dsp:spPr>
        <a:xfrm>
          <a:off x="2911577" y="3856479"/>
          <a:ext cx="1606083" cy="10038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Gill Sans MT" panose="020B0502020104020203" pitchFamily="34" charset="0"/>
            </a:rPr>
            <a:t>75</a:t>
          </a:r>
        </a:p>
        <a:p>
          <a:pPr lvl="0" algn="ctr" defTabSz="711200">
            <a:lnSpc>
              <a:spcPct val="90000"/>
            </a:lnSpc>
            <a:spcBef>
              <a:spcPct val="0"/>
            </a:spcBef>
            <a:spcAft>
              <a:spcPct val="35000"/>
            </a:spcAft>
          </a:pPr>
          <a:r>
            <a:rPr lang="en-US" sz="1600" kern="1200" dirty="0" smtClean="0">
              <a:latin typeface="Gill Sans MT" panose="020B0502020104020203" pitchFamily="34" charset="0"/>
            </a:rPr>
            <a:t>establishments</a:t>
          </a:r>
          <a:endParaRPr lang="en-US" sz="1600" kern="1200" dirty="0">
            <a:latin typeface="Gill Sans MT" panose="020B0502020104020203" pitchFamily="34" charset="0"/>
          </a:endParaRPr>
        </a:p>
      </dsp:txBody>
      <dsp:txXfrm>
        <a:off x="2940977" y="3885879"/>
        <a:ext cx="1547283" cy="945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8C22B-F101-4A05-BEAC-762D5D6A01A7}">
      <dsp:nvSpPr>
        <dsp:cNvPr id="0" name=""/>
        <dsp:cNvSpPr/>
      </dsp:nvSpPr>
      <dsp:spPr>
        <a:xfrm>
          <a:off x="213069" y="1564295"/>
          <a:ext cx="11098271"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DCA8D6-D425-411A-BA59-610F76DDD115}">
      <dsp:nvSpPr>
        <dsp:cNvPr id="0" name=""/>
        <dsp:cNvSpPr/>
      </dsp:nvSpPr>
      <dsp:spPr>
        <a:xfrm>
          <a:off x="3098619" y="2290"/>
          <a:ext cx="8212721" cy="156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rtl="0">
            <a:lnSpc>
              <a:spcPct val="90000"/>
            </a:lnSpc>
            <a:spcBef>
              <a:spcPct val="0"/>
            </a:spcBef>
            <a:spcAft>
              <a:spcPct val="35000"/>
            </a:spcAft>
          </a:pPr>
          <a:endParaRPr lang="en-US" sz="2000" kern="1200" dirty="0">
            <a:latin typeface="Gill Sans MT" pitchFamily="34" charset="0"/>
          </a:endParaRPr>
        </a:p>
      </dsp:txBody>
      <dsp:txXfrm>
        <a:off x="3098619" y="2290"/>
        <a:ext cx="8212721" cy="1562004"/>
      </dsp:txXfrm>
    </dsp:sp>
    <dsp:sp modelId="{6390A853-E6F4-40B0-A231-A78513F24F3C}">
      <dsp:nvSpPr>
        <dsp:cNvPr id="0" name=""/>
        <dsp:cNvSpPr/>
      </dsp:nvSpPr>
      <dsp:spPr>
        <a:xfrm>
          <a:off x="-152905" y="32218"/>
          <a:ext cx="3737826" cy="1562004"/>
        </a:xfrm>
        <a:prstGeom prst="round2SameRect">
          <a:avLst>
            <a:gd name="adj1" fmla="val 16670"/>
            <a:gd name="adj2" fmla="val 0"/>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rtl="0">
            <a:lnSpc>
              <a:spcPct val="90000"/>
            </a:lnSpc>
            <a:spcBef>
              <a:spcPct val="0"/>
            </a:spcBef>
            <a:spcAft>
              <a:spcPct val="35000"/>
            </a:spcAft>
          </a:pPr>
          <a:r>
            <a:rPr lang="en-US" sz="3500" b="1" kern="1200" dirty="0">
              <a:latin typeface="Gill Sans MT" pitchFamily="34" charset="0"/>
            </a:rPr>
            <a:t>CHALLENGES</a:t>
          </a:r>
        </a:p>
      </dsp:txBody>
      <dsp:txXfrm>
        <a:off x="-76641" y="108482"/>
        <a:ext cx="3585298" cy="1485740"/>
      </dsp:txXfrm>
    </dsp:sp>
    <dsp:sp modelId="{2DBAB02A-3F62-46BD-B31A-878A816BEDEF}">
      <dsp:nvSpPr>
        <dsp:cNvPr id="0" name=""/>
        <dsp:cNvSpPr/>
      </dsp:nvSpPr>
      <dsp:spPr>
        <a:xfrm>
          <a:off x="0" y="1564295"/>
          <a:ext cx="11098271" cy="3124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85750" lvl="1" indent="-285750" algn="l" defTabSz="1422400" rtl="0">
            <a:lnSpc>
              <a:spcPct val="100000"/>
            </a:lnSpc>
            <a:spcBef>
              <a:spcPct val="0"/>
            </a:spcBef>
            <a:spcAft>
              <a:spcPct val="15000"/>
            </a:spcAft>
            <a:buChar char="••"/>
          </a:pPr>
          <a:r>
            <a:rPr lang="en-US" sz="3200" kern="1200" dirty="0">
              <a:solidFill>
                <a:schemeClr val="bg1"/>
              </a:solidFill>
              <a:latin typeface="Gill Sans MT" pitchFamily="34" charset="0"/>
            </a:rPr>
            <a:t>Treatment gap </a:t>
          </a:r>
          <a:r>
            <a:rPr lang="en-US" sz="3200" kern="1200" dirty="0" smtClean="0">
              <a:solidFill>
                <a:schemeClr val="bg1"/>
              </a:solidFill>
              <a:latin typeface="Gill Sans MT" pitchFamily="34" charset="0"/>
            </a:rPr>
            <a:t>continues. </a:t>
          </a:r>
          <a:endParaRPr lang="en-US" sz="3200" kern="1200" dirty="0">
            <a:solidFill>
              <a:schemeClr val="bg1"/>
            </a:solidFill>
            <a:latin typeface="Gill Sans MT" pitchFamily="34" charset="0"/>
          </a:endParaRPr>
        </a:p>
        <a:p>
          <a:pPr marL="285750" lvl="1" indent="-285750" algn="l" defTabSz="1422400" rtl="0">
            <a:lnSpc>
              <a:spcPct val="100000"/>
            </a:lnSpc>
            <a:spcBef>
              <a:spcPct val="0"/>
            </a:spcBef>
            <a:spcAft>
              <a:spcPct val="15000"/>
            </a:spcAft>
            <a:buChar char="••"/>
          </a:pPr>
          <a:r>
            <a:rPr lang="en-US" sz="3200" kern="1200" dirty="0" smtClean="0">
              <a:solidFill>
                <a:schemeClr val="bg1"/>
              </a:solidFill>
              <a:latin typeface="Gill Sans MT" pitchFamily="34" charset="0"/>
            </a:rPr>
            <a:t>Insufficient understanding of the epidemiology and trends in cannabis </a:t>
          </a:r>
          <a:r>
            <a:rPr lang="en-US" sz="3200" kern="1200" dirty="0" smtClean="0">
              <a:solidFill>
                <a:schemeClr val="bg1"/>
              </a:solidFill>
              <a:latin typeface="Gill Sans MT" pitchFamily="34" charset="0"/>
            </a:rPr>
            <a:t>market and synthetic drug use and consequences</a:t>
          </a:r>
          <a:r>
            <a:rPr lang="en-US" sz="3200" kern="1200" dirty="0" smtClean="0">
              <a:solidFill>
                <a:schemeClr val="bg1"/>
              </a:solidFill>
              <a:latin typeface="Gill Sans MT" pitchFamily="34" charset="0"/>
            </a:rPr>
            <a:t>. </a:t>
          </a:r>
          <a:endParaRPr lang="en-US" sz="3200" kern="1200" dirty="0">
            <a:solidFill>
              <a:schemeClr val="bg1"/>
            </a:solidFill>
            <a:latin typeface="Gill Sans MT" pitchFamily="34" charset="0"/>
          </a:endParaRPr>
        </a:p>
        <a:p>
          <a:pPr marL="285750" lvl="1" indent="-285750" algn="l" defTabSz="1422400" rtl="0">
            <a:lnSpc>
              <a:spcPct val="100000"/>
            </a:lnSpc>
            <a:spcBef>
              <a:spcPct val="0"/>
            </a:spcBef>
            <a:spcAft>
              <a:spcPct val="15000"/>
            </a:spcAft>
            <a:buChar char="••"/>
          </a:pPr>
          <a:r>
            <a:rPr lang="en-US" sz="3200" kern="1200" dirty="0">
              <a:solidFill>
                <a:schemeClr val="bg1"/>
              </a:solidFill>
              <a:latin typeface="Gill Sans MT" pitchFamily="34" charset="0"/>
            </a:rPr>
            <a:t>Lack of enforcement of </a:t>
          </a:r>
          <a:r>
            <a:rPr lang="en-US" sz="3200" kern="1200" dirty="0" smtClean="0">
              <a:solidFill>
                <a:schemeClr val="bg1"/>
              </a:solidFill>
              <a:latin typeface="Gill Sans MT" pitchFamily="34" charset="0"/>
            </a:rPr>
            <a:t>legislation. </a:t>
          </a:r>
          <a:endParaRPr lang="en-US" sz="3200" kern="1200" dirty="0">
            <a:solidFill>
              <a:schemeClr val="bg1"/>
            </a:solidFill>
            <a:latin typeface="Gill Sans MT" pitchFamily="34" charset="0"/>
          </a:endParaRPr>
        </a:p>
        <a:p>
          <a:pPr marL="285750" lvl="1" indent="-285750" algn="l" defTabSz="1422400" rtl="0">
            <a:lnSpc>
              <a:spcPct val="100000"/>
            </a:lnSpc>
            <a:spcBef>
              <a:spcPct val="0"/>
            </a:spcBef>
            <a:spcAft>
              <a:spcPct val="15000"/>
            </a:spcAft>
            <a:buChar char="••"/>
          </a:pPr>
          <a:r>
            <a:rPr lang="en-US" sz="3200" kern="1200" dirty="0">
              <a:solidFill>
                <a:schemeClr val="bg1"/>
              </a:solidFill>
              <a:latin typeface="Gill Sans MT" pitchFamily="34" charset="0"/>
            </a:rPr>
            <a:t>Budget and grant cuts affecting service </a:t>
          </a:r>
          <a:r>
            <a:rPr lang="en-US" sz="3200" kern="1200" dirty="0" smtClean="0">
              <a:solidFill>
                <a:schemeClr val="bg1"/>
              </a:solidFill>
              <a:latin typeface="Gill Sans MT" pitchFamily="34" charset="0"/>
            </a:rPr>
            <a:t>provision.</a:t>
          </a:r>
          <a:endParaRPr lang="en-US" sz="3200" kern="1200" dirty="0">
            <a:solidFill>
              <a:schemeClr val="bg1"/>
            </a:solidFill>
            <a:latin typeface="Gill Sans MT" pitchFamily="34" charset="0"/>
          </a:endParaRPr>
        </a:p>
        <a:p>
          <a:pPr marL="571500" lvl="2" indent="-285750" algn="l" defTabSz="1244600" rtl="0">
            <a:lnSpc>
              <a:spcPct val="100000"/>
            </a:lnSpc>
            <a:spcBef>
              <a:spcPct val="0"/>
            </a:spcBef>
            <a:spcAft>
              <a:spcPct val="15000"/>
            </a:spcAft>
            <a:buChar char="••"/>
          </a:pPr>
          <a:r>
            <a:rPr lang="en-US" sz="2800" kern="1200" dirty="0">
              <a:solidFill>
                <a:schemeClr val="bg1"/>
              </a:solidFill>
              <a:latin typeface="Gill Sans MT" pitchFamily="34" charset="0"/>
            </a:rPr>
            <a:t>Grant agencies received level funding for third consecutive year</a:t>
          </a:r>
        </a:p>
        <a:p>
          <a:pPr marL="571500" lvl="2" indent="-285750" algn="l" defTabSz="1422400" rtl="0">
            <a:lnSpc>
              <a:spcPct val="90000"/>
            </a:lnSpc>
            <a:spcBef>
              <a:spcPct val="0"/>
            </a:spcBef>
            <a:spcAft>
              <a:spcPct val="15000"/>
            </a:spcAft>
            <a:buChar char="••"/>
          </a:pPr>
          <a:endParaRPr lang="en-US" sz="3200" kern="1200" dirty="0">
            <a:latin typeface="Gill Sans MT" pitchFamily="34" charset="0"/>
          </a:endParaRPr>
        </a:p>
        <a:p>
          <a:pPr marL="457200" lvl="2" indent="-228600" algn="l" defTabSz="889000" rtl="0">
            <a:lnSpc>
              <a:spcPct val="90000"/>
            </a:lnSpc>
            <a:spcBef>
              <a:spcPct val="0"/>
            </a:spcBef>
            <a:spcAft>
              <a:spcPct val="15000"/>
            </a:spcAft>
            <a:buChar char="••"/>
          </a:pPr>
          <a:endParaRPr lang="en-US" sz="2000" kern="1200" dirty="0">
            <a:latin typeface="Gill Sans MT" pitchFamily="34" charset="0"/>
          </a:endParaRPr>
        </a:p>
        <a:p>
          <a:pPr marL="228600" lvl="1" indent="-228600" algn="l" defTabSz="889000" rtl="0">
            <a:lnSpc>
              <a:spcPct val="90000"/>
            </a:lnSpc>
            <a:spcBef>
              <a:spcPct val="0"/>
            </a:spcBef>
            <a:spcAft>
              <a:spcPct val="15000"/>
            </a:spcAft>
            <a:buChar char="••"/>
          </a:pPr>
          <a:endParaRPr lang="en-US" sz="2000" kern="1200" dirty="0">
            <a:latin typeface="Gill Sans MT" pitchFamily="34" charset="0"/>
          </a:endParaRPr>
        </a:p>
        <a:p>
          <a:pPr marL="228600" lvl="1" indent="-228600" algn="l" defTabSz="889000" rtl="0">
            <a:lnSpc>
              <a:spcPct val="90000"/>
            </a:lnSpc>
            <a:spcBef>
              <a:spcPct val="0"/>
            </a:spcBef>
            <a:spcAft>
              <a:spcPct val="15000"/>
            </a:spcAft>
            <a:buChar char="••"/>
          </a:pPr>
          <a:endParaRPr lang="en-US" sz="2000" kern="1200" dirty="0">
            <a:latin typeface="Gill Sans MT" pitchFamily="34" charset="0"/>
          </a:endParaRPr>
        </a:p>
        <a:p>
          <a:pPr marL="228600" lvl="1" indent="-228600" algn="l" defTabSz="889000" rtl="0">
            <a:lnSpc>
              <a:spcPct val="90000"/>
            </a:lnSpc>
            <a:spcBef>
              <a:spcPct val="0"/>
            </a:spcBef>
            <a:spcAft>
              <a:spcPct val="15000"/>
            </a:spcAft>
            <a:buChar char="••"/>
          </a:pPr>
          <a:endParaRPr lang="en-US" sz="2000" kern="1200" dirty="0">
            <a:latin typeface="Gill Sans MT" pitchFamily="34" charset="0"/>
          </a:endParaRPr>
        </a:p>
        <a:p>
          <a:pPr marL="228600" lvl="1" indent="-228600" algn="l" defTabSz="889000" rtl="0">
            <a:lnSpc>
              <a:spcPct val="90000"/>
            </a:lnSpc>
            <a:spcBef>
              <a:spcPct val="0"/>
            </a:spcBef>
            <a:spcAft>
              <a:spcPct val="15000"/>
            </a:spcAft>
            <a:buChar char="••"/>
          </a:pPr>
          <a:endParaRPr lang="en-US" sz="2000" kern="1200" dirty="0">
            <a:latin typeface="Gill Sans MT" pitchFamily="34" charset="0"/>
          </a:endParaRPr>
        </a:p>
        <a:p>
          <a:pPr marL="228600" lvl="1" indent="-228600" algn="l" defTabSz="889000" rtl="0">
            <a:lnSpc>
              <a:spcPct val="90000"/>
            </a:lnSpc>
            <a:spcBef>
              <a:spcPct val="0"/>
            </a:spcBef>
            <a:spcAft>
              <a:spcPct val="15000"/>
            </a:spcAft>
            <a:buChar char="••"/>
          </a:pPr>
          <a:endParaRPr lang="en-US" sz="2000" kern="1200" dirty="0">
            <a:latin typeface="Gill Sans MT" pitchFamily="34" charset="0"/>
          </a:endParaRPr>
        </a:p>
        <a:p>
          <a:pPr marL="228600" lvl="1" indent="-228600" algn="l" defTabSz="889000" rtl="0">
            <a:lnSpc>
              <a:spcPct val="90000"/>
            </a:lnSpc>
            <a:spcBef>
              <a:spcPct val="0"/>
            </a:spcBef>
            <a:spcAft>
              <a:spcPct val="15000"/>
            </a:spcAft>
            <a:buChar char="••"/>
          </a:pPr>
          <a:endParaRPr lang="en-US" sz="2000" kern="1200" dirty="0">
            <a:latin typeface="Gill Sans MT" pitchFamily="34" charset="0"/>
          </a:endParaRPr>
        </a:p>
        <a:p>
          <a:pPr marL="228600" lvl="1" indent="-228600" algn="l" defTabSz="889000" rtl="0">
            <a:lnSpc>
              <a:spcPct val="90000"/>
            </a:lnSpc>
            <a:spcBef>
              <a:spcPct val="0"/>
            </a:spcBef>
            <a:spcAft>
              <a:spcPct val="15000"/>
            </a:spcAft>
            <a:buChar char="••"/>
          </a:pPr>
          <a:endParaRPr lang="en-US" sz="2000" kern="1200" dirty="0">
            <a:latin typeface="Gill Sans MT" pitchFamily="34" charset="0"/>
          </a:endParaRPr>
        </a:p>
        <a:p>
          <a:pPr marL="228600" lvl="1" indent="-228600" algn="l" defTabSz="889000" rtl="0">
            <a:lnSpc>
              <a:spcPct val="90000"/>
            </a:lnSpc>
            <a:spcBef>
              <a:spcPct val="0"/>
            </a:spcBef>
            <a:spcAft>
              <a:spcPct val="15000"/>
            </a:spcAft>
            <a:buChar char="••"/>
          </a:pPr>
          <a:endParaRPr lang="en-US" sz="2000" kern="1200" dirty="0">
            <a:latin typeface="Gill Sans MT" pitchFamily="34" charset="0"/>
          </a:endParaRPr>
        </a:p>
        <a:p>
          <a:pPr marL="228600" lvl="1" indent="-228600" algn="l" defTabSz="889000" rtl="0">
            <a:lnSpc>
              <a:spcPct val="90000"/>
            </a:lnSpc>
            <a:spcBef>
              <a:spcPct val="0"/>
            </a:spcBef>
            <a:spcAft>
              <a:spcPct val="15000"/>
            </a:spcAft>
            <a:buChar char="••"/>
          </a:pPr>
          <a:endParaRPr lang="en-US" sz="2000" kern="1200" dirty="0">
            <a:latin typeface="Gill Sans MT" pitchFamily="34" charset="0"/>
          </a:endParaRPr>
        </a:p>
      </dsp:txBody>
      <dsp:txXfrm>
        <a:off x="0" y="1564295"/>
        <a:ext cx="11098271" cy="31244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D029E-8459-48F2-8CD5-B232F787586E}">
      <dsp:nvSpPr>
        <dsp:cNvPr id="0" name=""/>
        <dsp:cNvSpPr/>
      </dsp:nvSpPr>
      <dsp:spPr>
        <a:xfrm>
          <a:off x="0" y="0"/>
          <a:ext cx="73072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5AFD1-F174-43B8-ACA8-AADF823C3F0F}">
      <dsp:nvSpPr>
        <dsp:cNvPr id="0" name=""/>
        <dsp:cNvSpPr/>
      </dsp:nvSpPr>
      <dsp:spPr>
        <a:xfrm>
          <a:off x="0" y="0"/>
          <a:ext cx="1461443" cy="4085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i="0" kern="1200" dirty="0">
              <a:solidFill>
                <a:schemeClr val="bg1"/>
              </a:solidFill>
              <a:latin typeface="Gill Sans MT" panose="020B0502020104020203" pitchFamily="34" charset="0"/>
            </a:rPr>
            <a:t>WHERE DO WE GO FROM HERE?</a:t>
          </a:r>
        </a:p>
      </dsp:txBody>
      <dsp:txXfrm>
        <a:off x="0" y="0"/>
        <a:ext cx="1461443" cy="4085415"/>
      </dsp:txXfrm>
    </dsp:sp>
    <dsp:sp modelId="{DBF65C59-A610-467A-9587-C4E85737CA16}">
      <dsp:nvSpPr>
        <dsp:cNvPr id="0" name=""/>
        <dsp:cNvSpPr/>
      </dsp:nvSpPr>
      <dsp:spPr>
        <a:xfrm>
          <a:off x="1571051" y="63834"/>
          <a:ext cx="5736166" cy="1276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1"/>
              </a:solidFill>
              <a:latin typeface="Gill Sans MT" panose="020B0502020104020203" pitchFamily="34" charset="0"/>
            </a:rPr>
            <a:t>National </a:t>
          </a:r>
          <a:r>
            <a:rPr lang="en-US" sz="2400" kern="1200" dirty="0">
              <a:solidFill>
                <a:schemeClr val="bg1"/>
              </a:solidFill>
              <a:latin typeface="Gill Sans MT" panose="020B0502020104020203" pitchFamily="34" charset="0"/>
            </a:rPr>
            <a:t>Drug Control Master Plan </a:t>
          </a:r>
          <a:r>
            <a:rPr lang="en-US" sz="2400" kern="1200" dirty="0" smtClean="0">
              <a:solidFill>
                <a:schemeClr val="bg1"/>
              </a:solidFill>
              <a:latin typeface="Gill Sans MT" panose="020B0502020104020203" pitchFamily="34" charset="0"/>
            </a:rPr>
            <a:t>2019-2023.</a:t>
          </a:r>
          <a:endParaRPr lang="en-US" sz="2400" kern="1200" dirty="0">
            <a:solidFill>
              <a:schemeClr val="bg1"/>
            </a:solidFill>
            <a:latin typeface="Gill Sans MT" panose="020B0502020104020203" pitchFamily="34" charset="0"/>
          </a:endParaRPr>
        </a:p>
      </dsp:txBody>
      <dsp:txXfrm>
        <a:off x="1571051" y="63834"/>
        <a:ext cx="5736166" cy="1276692"/>
      </dsp:txXfrm>
    </dsp:sp>
    <dsp:sp modelId="{36AD528A-96B9-4351-8EBF-81AE2C691F83}">
      <dsp:nvSpPr>
        <dsp:cNvPr id="0" name=""/>
        <dsp:cNvSpPr/>
      </dsp:nvSpPr>
      <dsp:spPr>
        <a:xfrm>
          <a:off x="1461443" y="1340526"/>
          <a:ext cx="58457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5E93E2-14B6-4A66-8857-A6D3505197D0}">
      <dsp:nvSpPr>
        <dsp:cNvPr id="0" name=""/>
        <dsp:cNvSpPr/>
      </dsp:nvSpPr>
      <dsp:spPr>
        <a:xfrm>
          <a:off x="1571051" y="1456910"/>
          <a:ext cx="5736166" cy="1276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dirty="0" smtClean="0">
              <a:solidFill>
                <a:schemeClr val="bg1"/>
              </a:solidFill>
              <a:latin typeface="Gill Sans MT" panose="020B0502020104020203" pitchFamily="34" charset="0"/>
            </a:rPr>
            <a:t>Public interface of the </a:t>
          </a:r>
          <a:r>
            <a:rPr lang="en-US" sz="2400" kern="1200" dirty="0" err="1" smtClean="0">
              <a:solidFill>
                <a:schemeClr val="bg1"/>
              </a:solidFill>
              <a:latin typeface="Gill Sans MT" panose="020B0502020104020203" pitchFamily="34" charset="0"/>
            </a:rPr>
            <a:t>BerDIN</a:t>
          </a:r>
          <a:r>
            <a:rPr lang="en-US" sz="2400" kern="1200" dirty="0" smtClean="0">
              <a:solidFill>
                <a:schemeClr val="bg1"/>
              </a:solidFill>
              <a:latin typeface="Gill Sans MT" panose="020B0502020104020203" pitchFamily="34" charset="0"/>
            </a:rPr>
            <a:t> data via government portal</a:t>
          </a:r>
          <a:endParaRPr lang="en-US" sz="2400" kern="1200" dirty="0">
            <a:solidFill>
              <a:schemeClr val="bg1"/>
            </a:solidFill>
            <a:latin typeface="Gill Sans MT" panose="020B0502020104020203" pitchFamily="34" charset="0"/>
          </a:endParaRPr>
        </a:p>
      </dsp:txBody>
      <dsp:txXfrm>
        <a:off x="1571051" y="1456910"/>
        <a:ext cx="5736166" cy="1276692"/>
      </dsp:txXfrm>
    </dsp:sp>
    <dsp:sp modelId="{BD77AEB7-7A2E-476F-B976-9AAA1D800BAA}">
      <dsp:nvSpPr>
        <dsp:cNvPr id="0" name=""/>
        <dsp:cNvSpPr/>
      </dsp:nvSpPr>
      <dsp:spPr>
        <a:xfrm>
          <a:off x="1461443" y="2681053"/>
          <a:ext cx="58457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569DFC-9F57-49B4-AB8A-328F845A74A9}">
      <dsp:nvSpPr>
        <dsp:cNvPr id="0" name=""/>
        <dsp:cNvSpPr/>
      </dsp:nvSpPr>
      <dsp:spPr>
        <a:xfrm>
          <a:off x="1571051" y="2744888"/>
          <a:ext cx="5736166" cy="1276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chemeClr val="bg1"/>
              </a:solidFill>
              <a:latin typeface="Gill Sans MT" panose="020B0502020104020203" pitchFamily="34" charset="0"/>
            </a:rPr>
            <a:t>Determine research agenda to fill gaps in data. </a:t>
          </a:r>
          <a:endParaRPr lang="en-US" sz="2400" kern="1200" dirty="0">
            <a:solidFill>
              <a:schemeClr val="bg1"/>
            </a:solidFill>
            <a:latin typeface="Gill Sans MT" panose="020B0502020104020203" pitchFamily="34" charset="0"/>
          </a:endParaRPr>
        </a:p>
      </dsp:txBody>
      <dsp:txXfrm>
        <a:off x="1571051" y="2744888"/>
        <a:ext cx="5736166" cy="1276692"/>
      </dsp:txXfrm>
    </dsp:sp>
    <dsp:sp modelId="{23B96223-6881-406B-9591-38B2853BE390}">
      <dsp:nvSpPr>
        <dsp:cNvPr id="0" name=""/>
        <dsp:cNvSpPr/>
      </dsp:nvSpPr>
      <dsp:spPr>
        <a:xfrm>
          <a:off x="1461443" y="4021580"/>
          <a:ext cx="58457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0.90859</cdr:x>
      <cdr:y>0.63329</cdr:y>
    </cdr:from>
    <cdr:to>
      <cdr:x>0.93967</cdr:x>
      <cdr:y>0.68993</cdr:y>
    </cdr:to>
    <cdr:sp macro="" textlink="">
      <cdr:nvSpPr>
        <cdr:cNvPr id="2" name="TextBox 1"/>
        <cdr:cNvSpPr txBox="1"/>
      </cdr:nvSpPr>
      <cdr:spPr>
        <a:xfrm xmlns:a="http://schemas.openxmlformats.org/drawingml/2006/main">
          <a:off x="6991642" y="3303047"/>
          <a:ext cx="239151" cy="295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latin typeface="Gill Sans MT" panose="020B0502020104020203" pitchFamily="34" charset="0"/>
            </a:rPr>
            <a:t>2</a:t>
          </a:r>
          <a:endParaRPr lang="en-US" sz="1400" b="1" dirty="0">
            <a:solidFill>
              <a:schemeClr val="tx1"/>
            </a:solidFill>
            <a:latin typeface="Gill Sans MT" panose="020B0502020104020203"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0.10771</cdr:x>
      <cdr:y>0.24451</cdr:y>
    </cdr:from>
    <cdr:to>
      <cdr:x>0.27648</cdr:x>
      <cdr:y>0.32269</cdr:y>
    </cdr:to>
    <cdr:sp macro="" textlink="">
      <cdr:nvSpPr>
        <cdr:cNvPr id="3" name="TextBox 2"/>
        <cdr:cNvSpPr txBox="1"/>
      </cdr:nvSpPr>
      <cdr:spPr>
        <a:xfrm xmlns:a="http://schemas.openxmlformats.org/drawingml/2006/main">
          <a:off x="393971" y="1174647"/>
          <a:ext cx="617282" cy="3755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chemeClr val="tx1"/>
              </a:solidFill>
              <a:latin typeface="Gill Sans MT" panose="020B0502020104020203" pitchFamily="34" charset="0"/>
            </a:rPr>
            <a:t>494</a:t>
          </a:r>
          <a:endParaRPr lang="en-US" sz="1800" b="1" dirty="0">
            <a:solidFill>
              <a:schemeClr val="tx1"/>
            </a:solidFill>
            <a:latin typeface="Gill Sans MT" panose="020B0502020104020203"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0F4CE2C-8B48-4151-85D8-045A379EAC87}" type="datetimeFigureOut">
              <a:rPr lang="en-US" smtClean="0"/>
              <a:pPr/>
              <a:t>10/18/2018</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08F7C63-D47C-4621-BC9B-634DEAF59C07}" type="slidenum">
              <a:rPr lang="en-US" smtClean="0"/>
              <a:pPr/>
              <a:t>‹#›</a:t>
            </a:fld>
            <a:endParaRPr lang="en-US" dirty="0"/>
          </a:p>
        </p:txBody>
      </p:sp>
    </p:spTree>
    <p:extLst>
      <p:ext uri="{BB962C8B-B14F-4D97-AF65-F5344CB8AC3E}">
        <p14:creationId xmlns:p14="http://schemas.microsoft.com/office/powerpoint/2010/main" val="382574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74" indent="-180074" algn="just">
              <a:buFont typeface="Arial" panose="020B0604020202020204" pitchFamily="34" charset="0"/>
              <a:buChar char="•"/>
            </a:pPr>
            <a:r>
              <a:rPr lang="en-US" sz="1600" dirty="0" smtClean="0"/>
              <a:t>Thank</a:t>
            </a:r>
            <a:r>
              <a:rPr lang="en-US" sz="1600" baseline="0" dirty="0" smtClean="0"/>
              <a:t> you to the morning’s presenters for tackling some of the issues that exist in substance abuse and for highlighting the challenges that we collectively face in preventing and intervening with young people.</a:t>
            </a:r>
          </a:p>
          <a:p>
            <a:pPr marL="0" indent="0" algn="just">
              <a:buFont typeface="Arial" panose="020B0604020202020204" pitchFamily="34" charset="0"/>
              <a:buNone/>
            </a:pPr>
            <a:endParaRPr lang="en-US" sz="1600" dirty="0"/>
          </a:p>
          <a:p>
            <a:pPr marL="180074" indent="-180074" algn="just">
              <a:buFont typeface="Arial" panose="020B0604020202020204" pitchFamily="34" charset="0"/>
              <a:buChar char="•"/>
            </a:pPr>
            <a:r>
              <a:rPr lang="en-US" sz="1600" dirty="0"/>
              <a:t>I would also like to thank the planning committee members, </a:t>
            </a:r>
            <a:r>
              <a:rPr lang="en-US" sz="1600" dirty="0" smtClean="0"/>
              <a:t>Peter Stableford,</a:t>
            </a:r>
            <a:r>
              <a:rPr lang="en-US" sz="1600" baseline="0" dirty="0" smtClean="0"/>
              <a:t> Anthony Santucci, Duncan Barclay, Kimwana Eve, and Stephanie Tankard </a:t>
            </a:r>
            <a:r>
              <a:rPr lang="en-US" sz="1600" dirty="0" smtClean="0"/>
              <a:t>for </a:t>
            </a:r>
            <a:r>
              <a:rPr lang="en-US" sz="1600" dirty="0"/>
              <a:t>their interest and hard work in ensuring that this meeting is successful and engaging.</a:t>
            </a:r>
          </a:p>
          <a:p>
            <a:pPr marL="180074" indent="-180074" algn="just">
              <a:buFont typeface="Arial" panose="020B0604020202020204" pitchFamily="34" charset="0"/>
              <a:buChar char="•"/>
            </a:pPr>
            <a:endParaRPr lang="en-US" sz="1600" dirty="0"/>
          </a:p>
          <a:p>
            <a:pPr marL="180074" indent="-180074" algn="just">
              <a:buFont typeface="Arial" panose="020B0604020202020204" pitchFamily="34" charset="0"/>
              <a:buChar char="•"/>
            </a:pPr>
            <a:r>
              <a:rPr lang="en-US" sz="1600" dirty="0"/>
              <a:t>I will speak very briefly about the drug </a:t>
            </a:r>
            <a:r>
              <a:rPr lang="en-US" sz="1600" dirty="0" smtClean="0"/>
              <a:t>situation</a:t>
            </a:r>
            <a:r>
              <a:rPr lang="en-US" sz="1600" baseline="0" dirty="0" smtClean="0"/>
              <a:t> over the past 5 years </a:t>
            </a:r>
            <a:r>
              <a:rPr lang="en-US" sz="1600" dirty="0" smtClean="0"/>
              <a:t>(since </a:t>
            </a:r>
            <a:r>
              <a:rPr lang="en-US" sz="1600" dirty="0"/>
              <a:t>the last meeting), pointing out </a:t>
            </a:r>
            <a:r>
              <a:rPr lang="en-US" sz="1600" dirty="0" smtClean="0"/>
              <a:t>some</a:t>
            </a:r>
            <a:r>
              <a:rPr lang="en-US" sz="1600" baseline="0" dirty="0" smtClean="0"/>
              <a:t> worrisome areas. </a:t>
            </a:r>
            <a:endParaRPr lang="en-US" sz="1600" dirty="0"/>
          </a:p>
        </p:txBody>
      </p:sp>
      <p:sp>
        <p:nvSpPr>
          <p:cNvPr id="4" name="Slide Number Placeholder 3"/>
          <p:cNvSpPr>
            <a:spLocks noGrp="1"/>
          </p:cNvSpPr>
          <p:nvPr>
            <p:ph type="sldNum" sz="quarter" idx="10"/>
          </p:nvPr>
        </p:nvSpPr>
        <p:spPr/>
        <p:txBody>
          <a:bodyPr/>
          <a:lstStyle/>
          <a:p>
            <a:fld id="{82C41A9C-DE78-4B01-BEF3-C85FF8BABA23}" type="slidenum">
              <a:rPr lang="en-US" smtClean="0"/>
              <a:pPr/>
              <a:t>1</a:t>
            </a:fld>
            <a:endParaRPr lang="en-US" dirty="0"/>
          </a:p>
        </p:txBody>
      </p:sp>
    </p:spTree>
    <p:extLst>
      <p:ext uri="{BB962C8B-B14F-4D97-AF65-F5344CB8AC3E}">
        <p14:creationId xmlns:p14="http://schemas.microsoft.com/office/powerpoint/2010/main" val="1902323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50" dirty="0" smtClean="0"/>
              <a:t>According to available data, there has been progress in reducing youth alcohol use, but the situation with other drug use is deteriorating:</a:t>
            </a:r>
          </a:p>
          <a:p>
            <a:pPr marL="285750" lvl="0" indent="-285750">
              <a:buFont typeface="Arial" panose="020B0604020202020204" pitchFamily="34" charset="0"/>
              <a:buChar char="•"/>
            </a:pPr>
            <a:endParaRPr lang="en-US" sz="1250" dirty="0" smtClean="0"/>
          </a:p>
          <a:p>
            <a:pPr marL="285750" lvl="0" indent="-285750">
              <a:buFont typeface="Arial" panose="020B0604020202020204" pitchFamily="34" charset="0"/>
              <a:buChar char="•"/>
            </a:pPr>
            <a:r>
              <a:rPr lang="en-US" sz="1250" dirty="0" smtClean="0"/>
              <a:t>Lifetime use of alcohol declined modestly from 54.9 percent in 2011 to 52.6 percent in 2015.  Similarly, current use of alcohol declined from 19.1 percent in 2011 to 18.0 percent in 2015.</a:t>
            </a:r>
          </a:p>
          <a:p>
            <a:pPr marL="285750" lvl="0" indent="-285750">
              <a:buFont typeface="Arial" panose="020B0604020202020204" pitchFamily="34" charset="0"/>
              <a:buChar char="•"/>
            </a:pPr>
            <a:endParaRPr lang="en-US" sz="1250" dirty="0" smtClean="0"/>
          </a:p>
          <a:p>
            <a:pPr marL="285750" lvl="0" indent="-285750">
              <a:buFont typeface="Arial" panose="020B0604020202020204" pitchFamily="34" charset="0"/>
              <a:buChar char="•"/>
            </a:pPr>
            <a:r>
              <a:rPr lang="en-US" sz="1250" dirty="0" smtClean="0"/>
              <a:t>Lifetime use of marijuana increased from 21.2 percent in 2011 to 26.2 percent in 2015.  Current use increased as well. The rate of current use in 2015 of 10.8 percent is 37 percent higher than the 7.9 percent reported in 2011. This is clearly a troubling trend.</a:t>
            </a:r>
          </a:p>
          <a:p>
            <a:pPr marL="285750" lvl="0" indent="-285750">
              <a:buFont typeface="Arial" panose="020B0604020202020204" pitchFamily="34" charset="0"/>
              <a:buChar char="•"/>
            </a:pPr>
            <a:endParaRPr lang="en-US" sz="1250" dirty="0" smtClean="0"/>
          </a:p>
          <a:p>
            <a:pPr marL="285750" lvl="0" indent="-285750">
              <a:buFont typeface="Arial" panose="020B0604020202020204" pitchFamily="34" charset="0"/>
              <a:buChar char="•"/>
            </a:pPr>
            <a:r>
              <a:rPr lang="en-US" sz="1250" dirty="0" smtClean="0"/>
              <a:t>Likewise, other drug use (though less frequent by comparison to alcohol and marijuana) worsened.  Lifetime use of inhalants increased from 12.1 percent in 2011 to 15.1 percent in 2015; current inhalant use increased from 2.4 percent in 2011 to 3.0% in 2015. </a:t>
            </a:r>
          </a:p>
          <a:p>
            <a:pPr marL="285750" lvl="0" indent="-285750">
              <a:buFont typeface="Arial" panose="020B0604020202020204" pitchFamily="34" charset="0"/>
              <a:buChar char="•"/>
            </a:pPr>
            <a:endParaRPr lang="en-US" sz="1250" dirty="0" smtClean="0"/>
          </a:p>
          <a:p>
            <a:pPr marL="285750" lvl="0" indent="-285750">
              <a:buFont typeface="Arial" panose="020B0604020202020204" pitchFamily="34" charset="0"/>
              <a:buChar char="•"/>
            </a:pPr>
            <a:r>
              <a:rPr lang="en-US" sz="1250" dirty="0" smtClean="0"/>
              <a:t>Unlike their adult counterparts, youth are smoking more. Lifetime use increased modestly from 10.7 percent in 2011 to 12.0 percent in 2015; current cigarette use increased from 2.5 percent in 2011 to 3.1 percent in 2015.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10</a:t>
            </a:fld>
            <a:endParaRPr lang="en-US" dirty="0"/>
          </a:p>
        </p:txBody>
      </p:sp>
    </p:spTree>
    <p:extLst>
      <p:ext uri="{BB962C8B-B14F-4D97-AF65-F5344CB8AC3E}">
        <p14:creationId xmlns:p14="http://schemas.microsoft.com/office/powerpoint/2010/main" val="172438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 overall</a:t>
            </a:r>
            <a:r>
              <a:rPr lang="en-US" sz="1400" baseline="0" dirty="0" smtClean="0"/>
              <a:t> picture when it comes to cannabis use is not so straight forward. We know </a:t>
            </a:r>
            <a:r>
              <a:rPr lang="en-US" sz="1400" baseline="0" dirty="0" smtClean="0"/>
              <a:t>that </a:t>
            </a:r>
            <a:r>
              <a:rPr lang="en-US" sz="1400" dirty="0" smtClean="0"/>
              <a:t>BARC </a:t>
            </a:r>
            <a:r>
              <a:rPr lang="en-US" sz="1400" dirty="0" smtClean="0"/>
              <a:t>reports that </a:t>
            </a:r>
            <a:r>
              <a:rPr lang="en-US" sz="1400" b="1" u="sng" dirty="0" smtClean="0"/>
              <a:t>1 in 5 people</a:t>
            </a:r>
            <a:r>
              <a:rPr lang="en-US" sz="1400" b="1" u="sng" baseline="0" dirty="0" smtClean="0"/>
              <a:t> since 2016 or 19% </a:t>
            </a:r>
            <a:r>
              <a:rPr lang="en-US" sz="1400" baseline="0" dirty="0" smtClean="0"/>
              <a:t>of the 530 people seen, were seeking substance abuse treatment services  for cannabis. </a:t>
            </a:r>
            <a:r>
              <a:rPr lang="en-US" sz="1400" b="1" u="sng" baseline="0" dirty="0" smtClean="0"/>
              <a:t>26 had a clinical diagnosis of severe abuse or dependence on cannabis</a:t>
            </a:r>
          </a:p>
          <a:p>
            <a:pPr marL="285750" indent="-285750">
              <a:buFont typeface="Arial" panose="020B0604020202020204" pitchFamily="34" charset="0"/>
              <a:buChar char="•"/>
            </a:pPr>
            <a:endParaRPr lang="en-US" sz="1400" b="1" u="sng" baseline="0" dirty="0" smtClean="0"/>
          </a:p>
          <a:p>
            <a:pPr marL="285750" indent="-285750">
              <a:buFont typeface="Arial" panose="020B0604020202020204" pitchFamily="34" charset="0"/>
              <a:buChar char="•"/>
            </a:pPr>
            <a:r>
              <a:rPr lang="en-US" sz="1400" baseline="0" dirty="0" smtClean="0"/>
              <a:t>Among adults, measured by the NATIONAL HOUSEHOLD SURVEY, which occurs every 4 years, in 2013 22.6% admitted lifetime use of marijuana compared to 20.2% in 2017. </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Similarly among young people, measured by the SCHOOL SURVEY, which also occurs every 4 years, in 2011 21.2% </a:t>
            </a:r>
            <a:r>
              <a:rPr lang="en-US" sz="1400" baseline="0" dirty="0" err="1" smtClean="0"/>
              <a:t>amitted</a:t>
            </a:r>
            <a:r>
              <a:rPr lang="en-US" sz="1400" baseline="0" dirty="0" smtClean="0"/>
              <a:t> ever using marijuana compared to 26.0% in 2015. </a:t>
            </a:r>
            <a:endParaRPr lang="en-US" sz="1400"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11</a:t>
            </a:fld>
            <a:endParaRPr lang="en-US" dirty="0"/>
          </a:p>
        </p:txBody>
      </p:sp>
    </p:spTree>
    <p:extLst>
      <p:ext uri="{BB962C8B-B14F-4D97-AF65-F5344CB8AC3E}">
        <p14:creationId xmlns:p14="http://schemas.microsoft.com/office/powerpoint/2010/main" val="3574062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smtClean="0"/>
              <a:t>Cannabis and misuse</a:t>
            </a:r>
            <a:r>
              <a:rPr lang="en-US" sz="1800" baseline="0" dirty="0" smtClean="0"/>
              <a:t>/abuse of alcohol continue to be worrisome in our community from a public health perspective. </a:t>
            </a:r>
            <a:endParaRPr lang="en-US" sz="1800" baseline="0" dirty="0" smtClean="0"/>
          </a:p>
          <a:p>
            <a:pPr marL="0" indent="0">
              <a:buFont typeface="Arial" panose="020B0604020202020204" pitchFamily="34" charset="0"/>
              <a:buNone/>
            </a:pPr>
            <a:endParaRPr lang="en-US" sz="1800" dirty="0" smtClean="0"/>
          </a:p>
          <a:p>
            <a:pPr marL="171450" indent="-171450">
              <a:buFont typeface="Arial" panose="020B0604020202020204" pitchFamily="34" charset="0"/>
              <a:buChar char="•"/>
            </a:pPr>
            <a:r>
              <a:rPr lang="en-US" sz="1800" dirty="0" smtClean="0"/>
              <a:t>Poly drug use constant</a:t>
            </a:r>
            <a:r>
              <a:rPr lang="en-US" sz="1800" baseline="0" dirty="0" smtClean="0"/>
              <a:t> especially amongst those in the </a:t>
            </a:r>
            <a:r>
              <a:rPr lang="en-US" sz="1800" baseline="0" dirty="0" err="1" smtClean="0"/>
              <a:t>criminial</a:t>
            </a:r>
            <a:r>
              <a:rPr lang="en-US" sz="1800" baseline="0" dirty="0" smtClean="0"/>
              <a:t> justice system. Combinations of HEROIN/CRACK/THC and HEROIN/CRACK/ALCOHOL </a:t>
            </a:r>
            <a:endParaRPr lang="en-US" sz="1800" baseline="0" dirty="0" smtClean="0"/>
          </a:p>
          <a:p>
            <a:pPr marL="171450" indent="-171450">
              <a:buFont typeface="Arial" panose="020B0604020202020204" pitchFamily="34" charset="0"/>
              <a:buChar char="•"/>
            </a:pPr>
            <a:endParaRPr lang="en-US" sz="18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err="1" smtClean="0"/>
              <a:t>Benzo’s</a:t>
            </a:r>
            <a:r>
              <a:rPr lang="en-US" sz="1800" dirty="0" smtClean="0"/>
              <a:t> positive</a:t>
            </a:r>
            <a:r>
              <a:rPr lang="en-US" sz="1800" baseline="0" dirty="0" smtClean="0"/>
              <a:t> at TP, WTC, MT         </a:t>
            </a:r>
            <a:endParaRPr lang="en-US" sz="18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Although not as much was seized in 2017, synthetics include: fentanyl, MDMA, </a:t>
            </a:r>
            <a:r>
              <a:rPr lang="en-US" sz="1800" baseline="0" dirty="0" err="1" smtClean="0"/>
              <a:t>cathinone</a:t>
            </a:r>
            <a:r>
              <a:rPr lang="en-US" sz="1800" baseline="0" dirty="0" smtClean="0"/>
              <a:t> derivative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12</a:t>
            </a:fld>
            <a:endParaRPr lang="en-US" dirty="0"/>
          </a:p>
        </p:txBody>
      </p:sp>
    </p:spTree>
    <p:extLst>
      <p:ext uri="{BB962C8B-B14F-4D97-AF65-F5344CB8AC3E}">
        <p14:creationId xmlns:p14="http://schemas.microsoft.com/office/powerpoint/2010/main" val="394670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Drug enforcement activity both importation and local offences</a:t>
            </a:r>
            <a:r>
              <a:rPr lang="en-US" sz="1800" baseline="0" dirty="0" smtClean="0"/>
              <a:t> were not available for 2017, however in 2016 there were 41 and 306 respectively. </a:t>
            </a:r>
            <a:endParaRPr lang="en-US" sz="1800"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13</a:t>
            </a:fld>
            <a:endParaRPr lang="en-US" dirty="0"/>
          </a:p>
        </p:txBody>
      </p:sp>
    </p:spTree>
    <p:extLst>
      <p:ext uri="{BB962C8B-B14F-4D97-AF65-F5344CB8AC3E}">
        <p14:creationId xmlns:p14="http://schemas.microsoft.com/office/powerpoint/2010/main" val="4048398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t>As can be seen there were fewer persons</a:t>
            </a:r>
            <a:r>
              <a:rPr lang="en-US" sz="1600" baseline="0" dirty="0"/>
              <a:t> stopped for the breathalyzer test in  </a:t>
            </a:r>
            <a:r>
              <a:rPr lang="en-US" sz="1600" baseline="0" dirty="0" smtClean="0"/>
              <a:t>2017 then 5 years ago </a:t>
            </a:r>
            <a:r>
              <a:rPr lang="en-US" sz="1600" baseline="0" dirty="0"/>
              <a:t>and </a:t>
            </a:r>
            <a:r>
              <a:rPr lang="en-US" sz="1600" baseline="0" dirty="0" smtClean="0"/>
              <a:t>there were </a:t>
            </a:r>
            <a:r>
              <a:rPr lang="en-US" sz="1600" baseline="0" dirty="0"/>
              <a:t>fewer breathalyzer samples taken as well in </a:t>
            </a:r>
            <a:r>
              <a:rPr lang="en-US" sz="1600" baseline="0" dirty="0" smtClean="0"/>
              <a:t>2017</a:t>
            </a:r>
          </a:p>
          <a:p>
            <a:pPr marL="285750" indent="-285750">
              <a:buFont typeface="Arial" panose="020B0604020202020204" pitchFamily="34" charset="0"/>
              <a:buChar char="•"/>
            </a:pPr>
            <a:endParaRPr lang="en-US" sz="1600" baseline="0" dirty="0" smtClean="0"/>
          </a:p>
          <a:p>
            <a:pPr marL="285750" indent="-285750">
              <a:buFont typeface="Arial" panose="020B0604020202020204" pitchFamily="34" charset="0"/>
              <a:buChar char="•"/>
            </a:pPr>
            <a:r>
              <a:rPr lang="en-US" sz="1600" baseline="0" dirty="0" smtClean="0"/>
              <a:t>Overall the number of people being stopped that were 2-3 times over the limit significantly declined over the past 5 years. </a:t>
            </a:r>
            <a:endParaRPr lang="en-US" sz="1600"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14</a:t>
            </a:fld>
            <a:endParaRPr lang="en-US" dirty="0"/>
          </a:p>
        </p:txBody>
      </p:sp>
    </p:spTree>
    <p:extLst>
      <p:ext uri="{BB962C8B-B14F-4D97-AF65-F5344CB8AC3E}">
        <p14:creationId xmlns:p14="http://schemas.microsoft.com/office/powerpoint/2010/main" val="788633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Overall,</a:t>
            </a:r>
            <a:r>
              <a:rPr lang="en-US" sz="1800" baseline="0" dirty="0"/>
              <a:t> </a:t>
            </a:r>
            <a:r>
              <a:rPr lang="en-US" sz="1800" baseline="0" dirty="0" smtClean="0"/>
              <a:t>both </a:t>
            </a:r>
            <a:r>
              <a:rPr lang="en-US" sz="1800" b="1" dirty="0" smtClean="0">
                <a:solidFill>
                  <a:srgbClr val="FF0000"/>
                </a:solidFill>
              </a:rPr>
              <a:t>TRIALS and </a:t>
            </a:r>
            <a:r>
              <a:rPr lang="en-US" sz="1800" b="1" baseline="0" dirty="0" smtClean="0">
                <a:solidFill>
                  <a:srgbClr val="FF0000"/>
                </a:solidFill>
              </a:rPr>
              <a:t>convictions </a:t>
            </a:r>
            <a:r>
              <a:rPr lang="en-US" sz="1800" dirty="0" smtClean="0"/>
              <a:t>for alcohol related offences have </a:t>
            </a:r>
            <a:r>
              <a:rPr lang="en-US" sz="1800" u="sng" dirty="0" smtClean="0">
                <a:solidFill>
                  <a:srgbClr val="FF0000"/>
                </a:solidFill>
              </a:rPr>
              <a:t>decreased </a:t>
            </a:r>
            <a:r>
              <a:rPr lang="en-US" sz="1800" u="sng" baseline="0" dirty="0" smtClean="0">
                <a:solidFill>
                  <a:srgbClr val="FF0000"/>
                </a:solidFill>
              </a:rPr>
              <a:t>between 2012-2017.</a:t>
            </a:r>
            <a:r>
              <a:rPr lang="en-US" sz="1800" u="sng" dirty="0" smtClean="0">
                <a:solidFill>
                  <a:srgbClr val="FF0000"/>
                </a:solidFill>
              </a:rPr>
              <a:t> </a:t>
            </a:r>
          </a:p>
          <a:p>
            <a:pPr marL="285750" indent="-285750">
              <a:buFont typeface="Arial" panose="020B0604020202020204" pitchFamily="34" charset="0"/>
              <a:buChar char="•"/>
            </a:pPr>
            <a:endParaRPr lang="en-US" sz="1800" baseline="0" dirty="0"/>
          </a:p>
          <a:p>
            <a:pPr marL="285750" indent="-285750">
              <a:buFont typeface="Arial" panose="020B0604020202020204" pitchFamily="34" charset="0"/>
              <a:buChar char="•"/>
            </a:pPr>
            <a:r>
              <a:rPr lang="en-US" sz="1800" baseline="0" dirty="0" smtClean="0"/>
              <a:t>While there remains challenges to drink driving, the decrease was seen in both trials and </a:t>
            </a:r>
            <a:r>
              <a:rPr lang="en-US" sz="1800" baseline="0" dirty="0"/>
              <a:t>convictions for specific offences such as </a:t>
            </a:r>
            <a:r>
              <a:rPr lang="en-US" sz="1800" b="1" baseline="0" dirty="0">
                <a:solidFill>
                  <a:srgbClr val="FF0000"/>
                </a:solidFill>
              </a:rPr>
              <a:t>impaired driving, excess alcohol while operating a motor vehicle</a:t>
            </a:r>
            <a:r>
              <a:rPr lang="en-US" sz="1800" baseline="0" dirty="0"/>
              <a:t>, and refused to take the breathalyser test.</a:t>
            </a:r>
          </a:p>
          <a:p>
            <a:endParaRPr lang="en-US"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15</a:t>
            </a:fld>
            <a:endParaRPr lang="en-US" dirty="0"/>
          </a:p>
        </p:txBody>
      </p:sp>
    </p:spTree>
    <p:extLst>
      <p:ext uri="{BB962C8B-B14F-4D97-AF65-F5344CB8AC3E}">
        <p14:creationId xmlns:p14="http://schemas.microsoft.com/office/powerpoint/2010/main" val="375262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24916">
              <a:buFont typeface="Arial" panose="020B0604020202020204" pitchFamily="34" charset="0"/>
              <a:buChar char="•"/>
              <a:defRPr/>
            </a:pPr>
            <a:r>
              <a:rPr lang="en-US" sz="1800" baseline="0" dirty="0" smtClean="0"/>
              <a:t>When we look at 2012, the were significantly less liquor </a:t>
            </a:r>
            <a:r>
              <a:rPr lang="en-US" sz="1800" baseline="0" dirty="0" err="1" smtClean="0"/>
              <a:t>licences</a:t>
            </a:r>
            <a:r>
              <a:rPr lang="en-US" sz="1800" baseline="0" dirty="0" smtClean="0"/>
              <a:t> issued in 2017. </a:t>
            </a:r>
          </a:p>
          <a:p>
            <a:pPr marL="285750" indent="-285750" defTabSz="924916">
              <a:buFont typeface="Arial" panose="020B0604020202020204" pitchFamily="34" charset="0"/>
              <a:buChar char="•"/>
              <a:defRPr/>
            </a:pPr>
            <a:endParaRPr lang="en-US" sz="1800" baseline="0" dirty="0" smtClean="0"/>
          </a:p>
          <a:p>
            <a:pPr marL="285750" indent="-285750" defTabSz="924916">
              <a:buFont typeface="Arial" panose="020B0604020202020204" pitchFamily="34" charset="0"/>
              <a:buChar char="•"/>
              <a:defRPr/>
            </a:pPr>
            <a:r>
              <a:rPr lang="en-US" sz="1800" baseline="0" dirty="0" smtClean="0"/>
              <a:t>SEVEN years after TIPs was legislated, the statistics demonstrate a consistent and steady </a:t>
            </a:r>
            <a:r>
              <a:rPr lang="en-US" sz="1800" baseline="0" dirty="0" smtClean="0"/>
              <a:t>progress </a:t>
            </a:r>
            <a:r>
              <a:rPr lang="en-US" sz="1800" baseline="0" dirty="0" smtClean="0"/>
              <a:t>has been implemented to ensure that island wide all servers of alcohol are certified. </a:t>
            </a:r>
            <a:endParaRPr lang="en-US" sz="1800" baseline="0" dirty="0"/>
          </a:p>
          <a:p>
            <a:pPr defTabSz="924916">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16</a:t>
            </a:fld>
            <a:endParaRPr lang="en-US" dirty="0"/>
          </a:p>
        </p:txBody>
      </p:sp>
    </p:spTree>
    <p:extLst>
      <p:ext uri="{BB962C8B-B14F-4D97-AF65-F5344CB8AC3E}">
        <p14:creationId xmlns:p14="http://schemas.microsoft.com/office/powerpoint/2010/main" val="2784832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This</a:t>
            </a:r>
            <a:r>
              <a:rPr lang="en-US" sz="1400" baseline="0" dirty="0" smtClean="0"/>
              <a:t> is incidence not prevalence</a:t>
            </a:r>
          </a:p>
          <a:p>
            <a:pPr marL="171450" lvl="0" indent="-171450" algn="just">
              <a:lnSpc>
                <a:spcPct val="100000"/>
              </a:lnSpc>
              <a:spcBef>
                <a:spcPts val="0"/>
              </a:spcBef>
              <a:buFont typeface="Arial" panose="020B0604020202020204" pitchFamily="34" charset="0"/>
              <a:buChar char="•"/>
              <a:defRPr/>
            </a:pPr>
            <a:r>
              <a:rPr lang="en-US" sz="1400" dirty="0" smtClean="0">
                <a:solidFill>
                  <a:schemeClr val="bg1"/>
                </a:solidFill>
                <a:latin typeface="Gill Sans MT" pitchFamily="34" charset="0"/>
              </a:rPr>
              <a:t>Decrease in Hepatitis C cases.</a:t>
            </a:r>
          </a:p>
          <a:p>
            <a:pPr marL="171450" lvl="0" indent="-171450" algn="just">
              <a:lnSpc>
                <a:spcPct val="100000"/>
              </a:lnSpc>
              <a:spcBef>
                <a:spcPts val="0"/>
              </a:spcBef>
              <a:buFont typeface="Arial" panose="020B0604020202020204" pitchFamily="34" charset="0"/>
              <a:buChar char="•"/>
              <a:defRPr/>
            </a:pPr>
            <a:r>
              <a:rPr lang="en-US" sz="1400" dirty="0" smtClean="0">
                <a:solidFill>
                  <a:schemeClr val="bg1"/>
                </a:solidFill>
                <a:latin typeface="Gill Sans MT" pitchFamily="34" charset="0"/>
              </a:rPr>
              <a:t>Increased proportion of cases that exceeded legal limit for alcohol. </a:t>
            </a:r>
          </a:p>
          <a:p>
            <a:pPr marL="171450" lvl="0" indent="-171450" algn="just">
              <a:lnSpc>
                <a:spcPct val="100000"/>
              </a:lnSpc>
              <a:spcBef>
                <a:spcPts val="0"/>
              </a:spcBef>
              <a:buFont typeface="Arial" panose="020B0604020202020204" pitchFamily="34" charset="0"/>
              <a:buChar char="•"/>
              <a:defRPr/>
            </a:pPr>
            <a:r>
              <a:rPr lang="en-US" sz="1400" dirty="0" smtClean="0">
                <a:solidFill>
                  <a:schemeClr val="bg1"/>
                </a:solidFill>
                <a:latin typeface="Gill Sans MT" pitchFamily="34" charset="0"/>
              </a:rPr>
              <a:t>Two drug-induced deaths, two alcohol induced deaths.</a:t>
            </a:r>
          </a:p>
          <a:p>
            <a:pPr marL="171450" lvl="0" indent="-171450" algn="just">
              <a:lnSpc>
                <a:spcPct val="100000"/>
              </a:lnSpc>
              <a:spcBef>
                <a:spcPts val="0"/>
              </a:spcBef>
              <a:buFont typeface="Arial" panose="020B0604020202020204" pitchFamily="34" charset="0"/>
              <a:buChar char="•"/>
              <a:defRPr/>
            </a:pPr>
            <a:r>
              <a:rPr lang="en-US" sz="1400" dirty="0" smtClean="0">
                <a:solidFill>
                  <a:schemeClr val="bg1"/>
                </a:solidFill>
                <a:latin typeface="Gill Sans MT" pitchFamily="34" charset="0"/>
              </a:rPr>
              <a:t>10 road traffic fatalities with alcohol and drugs present. (transport accident)</a:t>
            </a:r>
          </a:p>
          <a:p>
            <a:pPr marL="171450" lvl="0" indent="-171450" algn="just">
              <a:lnSpc>
                <a:spcPct val="100000"/>
              </a:lnSpc>
              <a:spcBef>
                <a:spcPts val="0"/>
              </a:spcBef>
              <a:buFont typeface="Arial" panose="020B0604020202020204" pitchFamily="34" charset="0"/>
              <a:buChar char="•"/>
              <a:defRPr/>
            </a:pPr>
            <a:r>
              <a:rPr lang="en-US" sz="1400" dirty="0" smtClean="0">
                <a:solidFill>
                  <a:srgbClr val="FF0000"/>
                </a:solidFill>
                <a:latin typeface="Gill Sans MT" pitchFamily="34" charset="0"/>
              </a:rPr>
              <a:t>Five cases of death by homicide in which alcohol or drugs present.</a:t>
            </a:r>
          </a:p>
          <a:p>
            <a:pPr marL="171450" lvl="0" indent="-171450" algn="just">
              <a:lnSpc>
                <a:spcPct val="100000"/>
              </a:lnSpc>
              <a:spcBef>
                <a:spcPts val="0"/>
              </a:spcBef>
              <a:buFont typeface="Arial" panose="020B0604020202020204" pitchFamily="34" charset="0"/>
              <a:buChar char="•"/>
              <a:defRPr/>
            </a:pPr>
            <a:r>
              <a:rPr lang="en-US" sz="1400" dirty="0" smtClean="0">
                <a:solidFill>
                  <a:schemeClr val="bg1"/>
                </a:solidFill>
                <a:latin typeface="Gill Sans MT" pitchFamily="34" charset="0"/>
              </a:rPr>
              <a:t>49 tobacco-related deaths. </a:t>
            </a:r>
          </a:p>
          <a:p>
            <a:pPr marL="171450" indent="-171450">
              <a:buFont typeface="Arial" panose="020B0604020202020204" pitchFamily="34" charset="0"/>
              <a:buChar char="•"/>
            </a:pPr>
            <a:r>
              <a:rPr lang="en-US" sz="1400" dirty="0" smtClean="0">
                <a:solidFill>
                  <a:schemeClr val="bg1"/>
                </a:solidFill>
                <a:latin typeface="Gill Sans MT" pitchFamily="34" charset="0"/>
              </a:rPr>
              <a:t>100% increase in number of pregnant women testing positive for THC in 3</a:t>
            </a:r>
            <a:r>
              <a:rPr lang="en-US" sz="1400" baseline="30000" dirty="0" smtClean="0">
                <a:solidFill>
                  <a:schemeClr val="bg1"/>
                </a:solidFill>
                <a:latin typeface="Gill Sans MT" pitchFamily="34" charset="0"/>
              </a:rPr>
              <a:t>rd</a:t>
            </a:r>
            <a:r>
              <a:rPr lang="en-US" sz="1400" dirty="0" smtClean="0">
                <a:solidFill>
                  <a:schemeClr val="bg1"/>
                </a:solidFill>
                <a:latin typeface="Gill Sans MT" pitchFamily="34" charset="0"/>
              </a:rPr>
              <a:t> Trimester. 0 in 2016 and 11 in 2017. </a:t>
            </a:r>
          </a:p>
          <a:p>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17</a:t>
            </a:fld>
            <a:endParaRPr lang="en-US" dirty="0"/>
          </a:p>
        </p:txBody>
      </p:sp>
    </p:spTree>
    <p:extLst>
      <p:ext uri="{BB962C8B-B14F-4D97-AF65-F5344CB8AC3E}">
        <p14:creationId xmlns:p14="http://schemas.microsoft.com/office/powerpoint/2010/main" val="4038582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18</a:t>
            </a:fld>
            <a:endParaRPr lang="en-US" dirty="0"/>
          </a:p>
        </p:txBody>
      </p:sp>
    </p:spTree>
    <p:extLst>
      <p:ext uri="{BB962C8B-B14F-4D97-AF65-F5344CB8AC3E}">
        <p14:creationId xmlns:p14="http://schemas.microsoft.com/office/powerpoint/2010/main" val="260712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The</a:t>
            </a:r>
            <a:r>
              <a:rPr lang="en-US" sz="1800" baseline="0" dirty="0" smtClean="0"/>
              <a:t> projected budget for drug control was calculated with the help of a consultant and found to be around 24 mil between 2013-2017. However the budgets have come up significantly short. </a:t>
            </a:r>
            <a:endParaRPr lang="en-US" sz="18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While both budgets come up short, demand does</a:t>
            </a:r>
            <a:r>
              <a:rPr lang="en-US" sz="1800" baseline="0" dirty="0" smtClean="0"/>
              <a:t> better than supply with regard to realizing anticipated need.</a:t>
            </a:r>
          </a:p>
          <a:p>
            <a:endParaRPr lang="en-US"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19</a:t>
            </a:fld>
            <a:endParaRPr lang="en-US" dirty="0"/>
          </a:p>
        </p:txBody>
      </p:sp>
    </p:spTree>
    <p:extLst>
      <p:ext uri="{BB962C8B-B14F-4D97-AF65-F5344CB8AC3E}">
        <p14:creationId xmlns:p14="http://schemas.microsoft.com/office/powerpoint/2010/main" val="227405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150" y="4437758"/>
            <a:ext cx="5809919" cy="4952252"/>
          </a:xfrm>
        </p:spPr>
        <p:txBody>
          <a:bodyPr>
            <a:noAutofit/>
          </a:bodyPr>
          <a:lstStyle/>
          <a:p>
            <a:pPr marL="176717" indent="-176717" algn="just">
              <a:buFont typeface="Arial" panose="020B0604020202020204" pitchFamily="34" charset="0"/>
              <a:buChar char="•"/>
            </a:pPr>
            <a:r>
              <a:rPr lang="en-US" sz="1400" dirty="0"/>
              <a:t>The Bermuda Drug Information Network is an ever evolving, live network of people, usually representing an agency, who provide the DNDC with drug- and alcohol-related information.</a:t>
            </a:r>
          </a:p>
          <a:p>
            <a:pPr marL="176717" indent="-176717" algn="just">
              <a:buFont typeface="Arial" panose="020B0604020202020204" pitchFamily="34" charset="0"/>
              <a:buChar char="•"/>
            </a:pPr>
            <a:endParaRPr lang="en-US" sz="1400" dirty="0"/>
          </a:p>
          <a:p>
            <a:pPr marL="176717" indent="-176717" algn="just">
              <a:buFont typeface="Arial" panose="020B0604020202020204" pitchFamily="34" charset="0"/>
              <a:buChar char="•"/>
            </a:pPr>
            <a:r>
              <a:rPr lang="en-US" sz="1400" dirty="0"/>
              <a:t>Your agencies provide local information that assist the user with having a local, culturally-relevant picture of the current substance use/misuse situation in Bermuda.</a:t>
            </a:r>
          </a:p>
          <a:p>
            <a:pPr marL="176717" indent="-176717" algn="just">
              <a:buFont typeface="Arial" panose="020B0604020202020204" pitchFamily="34" charset="0"/>
              <a:buChar char="•"/>
            </a:pPr>
            <a:endParaRPr lang="en-US" sz="1400" dirty="0"/>
          </a:p>
          <a:p>
            <a:pPr marL="176717" indent="-176717" algn="just">
              <a:buFont typeface="Arial" panose="020B0604020202020204" pitchFamily="34" charset="0"/>
              <a:buChar char="•"/>
            </a:pPr>
            <a:r>
              <a:rPr lang="en-US" sz="1400" dirty="0"/>
              <a:t>The DNDC </a:t>
            </a:r>
            <a:r>
              <a:rPr lang="en-US" sz="1400" dirty="0" smtClean="0"/>
              <a:t>job really is to collect your</a:t>
            </a:r>
            <a:r>
              <a:rPr lang="en-US" sz="1400" baseline="0" dirty="0" smtClean="0"/>
              <a:t> information and make sense of it all through the annual publication. </a:t>
            </a:r>
            <a:endParaRPr lang="en-US" sz="1400" dirty="0"/>
          </a:p>
          <a:p>
            <a:pPr marL="176717" indent="-176717" algn="just">
              <a:buFont typeface="Arial" panose="020B0604020202020204" pitchFamily="34" charset="0"/>
              <a:buChar char="•"/>
            </a:pPr>
            <a:endParaRPr lang="en-US" sz="1400" dirty="0"/>
          </a:p>
          <a:p>
            <a:pPr marL="176717" indent="-176717" algn="just">
              <a:buFont typeface="Arial" panose="020B0604020202020204" pitchFamily="34" charset="0"/>
              <a:buChar char="•"/>
            </a:pPr>
            <a:r>
              <a:rPr lang="en-US" sz="1400" dirty="0"/>
              <a:t>As such, we are reminded of our Mission (on the banner/sign) as being “…committed…”</a:t>
            </a:r>
          </a:p>
          <a:p>
            <a:pPr algn="just"/>
            <a:endParaRPr lang="en-US" sz="1400" dirty="0"/>
          </a:p>
          <a:p>
            <a:pPr marL="176717" indent="-176717" algn="just">
              <a:buFont typeface="Arial" panose="020B0604020202020204" pitchFamily="34" charset="0"/>
              <a:buChar char="•"/>
            </a:pPr>
            <a:r>
              <a:rPr lang="en-US" sz="1400" dirty="0"/>
              <a:t>BerDIN is a dynamic group that has really allowed the DNDC to: </a:t>
            </a:r>
          </a:p>
          <a:p>
            <a:pPr marL="176717" indent="-176717" algn="just">
              <a:buFont typeface="Arial" panose="020B0604020202020204" pitchFamily="34" charset="0"/>
              <a:buChar char="•"/>
            </a:pPr>
            <a:endParaRPr lang="en-US" sz="1400" dirty="0"/>
          </a:p>
          <a:p>
            <a:pPr marL="647961" lvl="1" indent="-176717" algn="just">
              <a:buFont typeface="Arial" panose="020B0604020202020204" pitchFamily="34" charset="0"/>
              <a:buChar char="•"/>
            </a:pPr>
            <a:r>
              <a:rPr lang="en-US" sz="1400" dirty="0"/>
              <a:t>Identify existing drug abuse patterns (over different time periods and population groups</a:t>
            </a:r>
            <a:r>
              <a:rPr lang="en-US" sz="1400" dirty="0" smtClean="0"/>
              <a:t>)</a:t>
            </a:r>
            <a:r>
              <a:rPr lang="en-US" sz="1400" baseline="0" dirty="0" smtClean="0"/>
              <a:t> and changes in those patterns. </a:t>
            </a:r>
            <a:endParaRPr lang="en-US" sz="1400" dirty="0"/>
          </a:p>
          <a:p>
            <a:pPr marL="176717" indent="-176717" algn="just">
              <a:buFont typeface="Arial" panose="020B0604020202020204" pitchFamily="34" charset="0"/>
              <a:buChar char="•"/>
            </a:pPr>
            <a:endParaRPr lang="en-US" sz="1400" dirty="0"/>
          </a:p>
          <a:p>
            <a:pPr marL="647961" lvl="1" indent="-176717" algn="just">
              <a:buFont typeface="Arial" panose="020B0604020202020204" pitchFamily="34" charset="0"/>
              <a:buChar char="•"/>
            </a:pPr>
            <a:r>
              <a:rPr lang="en-US" sz="1400" dirty="0" smtClean="0"/>
              <a:t>Monitor </a:t>
            </a:r>
            <a:r>
              <a:rPr lang="en-US" sz="1400" dirty="0"/>
              <a:t>the changes to determine if they represent emerging drug problems.</a:t>
            </a:r>
          </a:p>
          <a:p>
            <a:pPr marL="176717" indent="-176717" algn="just">
              <a:buFont typeface="Arial" panose="020B0604020202020204" pitchFamily="34" charset="0"/>
              <a:buChar char="•"/>
            </a:pPr>
            <a:endParaRPr lang="en-US" sz="1400" dirty="0"/>
          </a:p>
          <a:p>
            <a:pPr marL="647961" lvl="1" indent="-176717" algn="just">
              <a:buFont typeface="Arial" panose="020B0604020202020204" pitchFamily="34" charset="0"/>
              <a:buChar char="•"/>
            </a:pPr>
            <a:r>
              <a:rPr lang="en-US" sz="1400" dirty="0"/>
              <a:t>Raise awareness of drug-related issues facilitated through dissemination of information generated from detailed analysis of the drug situation.</a:t>
            </a:r>
          </a:p>
          <a:p>
            <a:pPr>
              <a:buFont typeface="Arial" pitchFamily="34" charset="0"/>
              <a:buChar char="•"/>
            </a:pPr>
            <a:endParaRPr lang="en-US" sz="1400" dirty="0"/>
          </a:p>
          <a:p>
            <a:pPr defTabSz="924916">
              <a:buFont typeface="Arial" pitchFamily="34" charset="0"/>
              <a:buChar char="•"/>
              <a:defRPr/>
            </a:pPr>
            <a:r>
              <a:rPr lang="en-US" sz="1400" dirty="0">
                <a:latin typeface="Gill Sans MT" pitchFamily="34" charset="0"/>
              </a:rPr>
              <a:t> Our mission, purpose, and objectives are all tailored to contribute to the development of policy and the implementation of appropriate programmes and responses.</a:t>
            </a:r>
          </a:p>
          <a:p>
            <a:pPr>
              <a:buFont typeface="Arial" pitchFamily="34" charset="0"/>
              <a:buChar char="•"/>
            </a:pPr>
            <a:endParaRPr lang="en-US" sz="1100" dirty="0"/>
          </a:p>
          <a:p>
            <a:pPr>
              <a:buFont typeface="Arial" pitchFamily="34" charset="0"/>
              <a:buChar char="•"/>
            </a:pPr>
            <a:endParaRPr lang="en-US" sz="1100" dirty="0"/>
          </a:p>
        </p:txBody>
      </p:sp>
      <p:sp>
        <p:nvSpPr>
          <p:cNvPr id="4" name="Slide Number Placeholder 3"/>
          <p:cNvSpPr>
            <a:spLocks noGrp="1"/>
          </p:cNvSpPr>
          <p:nvPr>
            <p:ph type="sldNum" sz="quarter" idx="10"/>
          </p:nvPr>
        </p:nvSpPr>
        <p:spPr/>
        <p:txBody>
          <a:bodyPr/>
          <a:lstStyle/>
          <a:p>
            <a:fld id="{5C590459-2BF6-45FE-8337-D73439EAAAAB}" type="slidenum">
              <a:rPr lang="en-US" smtClean="0"/>
              <a:pPr/>
              <a:t>2</a:t>
            </a:fld>
            <a:endParaRPr lang="en-US" dirty="0"/>
          </a:p>
        </p:txBody>
      </p:sp>
    </p:spTree>
    <p:extLst>
      <p:ext uri="{BB962C8B-B14F-4D97-AF65-F5344CB8AC3E}">
        <p14:creationId xmlns:p14="http://schemas.microsoft.com/office/powerpoint/2010/main" val="3924355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Persons seeking treatment do</a:t>
            </a:r>
            <a:r>
              <a:rPr lang="en-US" sz="1800" baseline="0" dirty="0"/>
              <a:t> not necessarily follow-up with the recommended level of care or the level of care recommended may not be available at time for the client in need; hence, posing a gap in treatment.</a:t>
            </a:r>
          </a:p>
          <a:p>
            <a:pPr marL="285750" indent="-285750">
              <a:buFont typeface="Arial" panose="020B0604020202020204" pitchFamily="34" charset="0"/>
              <a:buChar char="•"/>
            </a:pPr>
            <a:endParaRPr lang="en-US" sz="1800" baseline="0" dirty="0"/>
          </a:p>
          <a:p>
            <a:pPr marL="285750" indent="-285750">
              <a:buFont typeface="Arial" panose="020B0604020202020204" pitchFamily="34" charset="0"/>
              <a:buChar char="•"/>
            </a:pPr>
            <a:r>
              <a:rPr lang="en-US" sz="1800" baseline="0" dirty="0"/>
              <a:t>Legislation relating to various aspects of drug control are not fully enforced, e.g., </a:t>
            </a:r>
            <a:r>
              <a:rPr lang="en-US" sz="1800" baseline="0" dirty="0" smtClean="0"/>
              <a:t>…TIPS </a:t>
            </a:r>
            <a:r>
              <a:rPr lang="en-US" sz="1800" baseline="0" dirty="0" smtClean="0"/>
              <a:t>legislation still without </a:t>
            </a:r>
            <a:r>
              <a:rPr lang="en-US" sz="1800" b="1" baseline="0" dirty="0" smtClean="0">
                <a:solidFill>
                  <a:srgbClr val="FF0000"/>
                </a:solidFill>
              </a:rPr>
              <a:t>REGULATIONS and Sales </a:t>
            </a:r>
            <a:r>
              <a:rPr lang="en-US" sz="1800" b="1" baseline="0" dirty="0" smtClean="0">
                <a:solidFill>
                  <a:srgbClr val="FF0000"/>
                </a:solidFill>
              </a:rPr>
              <a:t>to Minors </a:t>
            </a:r>
            <a:r>
              <a:rPr lang="en-US" sz="1800" baseline="0" dirty="0" smtClean="0"/>
              <a:t>not enforced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20</a:t>
            </a:fld>
            <a:endParaRPr lang="en-US" dirty="0"/>
          </a:p>
        </p:txBody>
      </p:sp>
    </p:spTree>
    <p:extLst>
      <p:ext uri="{BB962C8B-B14F-4D97-AF65-F5344CB8AC3E}">
        <p14:creationId xmlns:p14="http://schemas.microsoft.com/office/powerpoint/2010/main" val="1957830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We will continue to aim</a:t>
            </a:r>
            <a:r>
              <a:rPr lang="en-US" sz="1800" baseline="0" dirty="0" smtClean="0"/>
              <a:t> </a:t>
            </a:r>
            <a:r>
              <a:rPr lang="en-US" sz="1800" baseline="0" dirty="0"/>
              <a:t>to enhance the expertise of our Members by offering assistance in whatever way(s) possible. In the last year the DNDC was able to send Members to:…</a:t>
            </a:r>
          </a:p>
          <a:p>
            <a:endParaRPr lang="en-US" sz="1800"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21</a:t>
            </a:fld>
            <a:endParaRPr lang="en-US" dirty="0"/>
          </a:p>
        </p:txBody>
      </p:sp>
    </p:spTree>
    <p:extLst>
      <p:ext uri="{BB962C8B-B14F-4D97-AF65-F5344CB8AC3E}">
        <p14:creationId xmlns:p14="http://schemas.microsoft.com/office/powerpoint/2010/main" val="3260013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500" baseline="0" dirty="0" smtClean="0"/>
          </a:p>
        </p:txBody>
      </p:sp>
      <p:sp>
        <p:nvSpPr>
          <p:cNvPr id="4" name="Slide Number Placeholder 3"/>
          <p:cNvSpPr>
            <a:spLocks noGrp="1"/>
          </p:cNvSpPr>
          <p:nvPr>
            <p:ph type="sldNum" sz="quarter" idx="10"/>
          </p:nvPr>
        </p:nvSpPr>
        <p:spPr/>
        <p:txBody>
          <a:bodyPr/>
          <a:lstStyle/>
          <a:p>
            <a:fld id="{808F7C63-D47C-4621-BC9B-634DEAF59C07}" type="slidenum">
              <a:rPr lang="en-US" smtClean="0"/>
              <a:pPr/>
              <a:t>22</a:t>
            </a:fld>
            <a:endParaRPr lang="en-US" dirty="0"/>
          </a:p>
        </p:txBody>
      </p:sp>
    </p:spTree>
    <p:extLst>
      <p:ext uri="{BB962C8B-B14F-4D97-AF65-F5344CB8AC3E}">
        <p14:creationId xmlns:p14="http://schemas.microsoft.com/office/powerpoint/2010/main" val="3837473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500" dirty="0"/>
              <a:t>Over the next </a:t>
            </a:r>
            <a:r>
              <a:rPr lang="en-US" sz="1500" dirty="0" smtClean="0"/>
              <a:t>6 months our </a:t>
            </a:r>
            <a:r>
              <a:rPr lang="en-US" sz="1500" dirty="0"/>
              <a:t>focus will</a:t>
            </a:r>
            <a:r>
              <a:rPr lang="en-US" sz="1500" baseline="0" dirty="0"/>
              <a:t> be on </a:t>
            </a:r>
            <a:r>
              <a:rPr lang="en-US" sz="1500" baseline="0" dirty="0" smtClean="0"/>
              <a:t>developing and releasing National </a:t>
            </a:r>
            <a:r>
              <a:rPr lang="en-US" sz="1500" baseline="0" dirty="0"/>
              <a:t>Drug Control Master Plan </a:t>
            </a:r>
            <a:r>
              <a:rPr lang="en-US" sz="1500" baseline="0" dirty="0" smtClean="0"/>
              <a:t>2019-2023 that </a:t>
            </a:r>
            <a:r>
              <a:rPr lang="en-US" sz="1500" baseline="0" dirty="0"/>
              <a:t>will guide our focus for the next five years. Ms. Dean will speak to this in her agenda item. </a:t>
            </a:r>
          </a:p>
          <a:p>
            <a:pPr marL="171450" indent="-171450">
              <a:buFont typeface="Arial" panose="020B0604020202020204" pitchFamily="34" charset="0"/>
              <a:buChar char="•"/>
            </a:pPr>
            <a:endParaRPr lang="en-US" sz="1500" baseline="0" dirty="0"/>
          </a:p>
          <a:p>
            <a:pPr marL="171450" indent="-171450" defTabSz="924916">
              <a:buFont typeface="Arial" panose="020B0604020202020204" pitchFamily="34" charset="0"/>
              <a:buChar char="•"/>
              <a:defRPr/>
            </a:pPr>
            <a:r>
              <a:rPr lang="en-US" sz="1500" baseline="0" dirty="0"/>
              <a:t>However, should time and resources permit. we will consider filling some of the data gaps by obtaining additional information such </a:t>
            </a:r>
            <a:r>
              <a:rPr lang="en-US" sz="1500" baseline="0" dirty="0" smtClean="0"/>
              <a:t>as…cannabis and youth, number of addicts/problem drug users. </a:t>
            </a:r>
          </a:p>
          <a:p>
            <a:pPr marL="171450" indent="-171450" defTabSz="924916">
              <a:buFont typeface="Arial" panose="020B0604020202020204" pitchFamily="34" charset="0"/>
              <a:buChar char="•"/>
              <a:defRPr/>
            </a:pPr>
            <a:endParaRPr lang="en-US" sz="1500" baseline="0" dirty="0"/>
          </a:p>
          <a:p>
            <a:pPr marL="171450" indent="-171450">
              <a:buFont typeface="Arial" panose="020B0604020202020204" pitchFamily="34" charset="0"/>
              <a:buChar char="•"/>
            </a:pPr>
            <a:r>
              <a:rPr lang="en-US" sz="1500" baseline="0" dirty="0"/>
              <a:t>Or assist agencies, where possible, to begin collecting and collating relevant data.</a:t>
            </a:r>
            <a:endParaRPr lang="en-US" sz="1500"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23</a:t>
            </a:fld>
            <a:endParaRPr lang="en-US" dirty="0"/>
          </a:p>
        </p:txBody>
      </p:sp>
    </p:spTree>
    <p:extLst>
      <p:ext uri="{BB962C8B-B14F-4D97-AF65-F5344CB8AC3E}">
        <p14:creationId xmlns:p14="http://schemas.microsoft.com/office/powerpoint/2010/main" val="1577617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can find all of the BerDIN reports and other surveys on the Government’s portal by a search for “substance abuse statistic and reports.”</a:t>
            </a:r>
          </a:p>
        </p:txBody>
      </p:sp>
      <p:sp>
        <p:nvSpPr>
          <p:cNvPr id="4" name="Slide Number Placeholder 3"/>
          <p:cNvSpPr>
            <a:spLocks noGrp="1"/>
          </p:cNvSpPr>
          <p:nvPr>
            <p:ph type="sldNum" sz="quarter" idx="10"/>
          </p:nvPr>
        </p:nvSpPr>
        <p:spPr/>
        <p:txBody>
          <a:bodyPr/>
          <a:lstStyle/>
          <a:p>
            <a:fld id="{6274C572-31D0-4E71-BE5B-E1500E486EB2}" type="slidenum">
              <a:rPr lang="en-US" smtClean="0"/>
              <a:pPr/>
              <a:t>24</a:t>
            </a:fld>
            <a:endParaRPr lang="en-US" dirty="0"/>
          </a:p>
        </p:txBody>
      </p:sp>
    </p:spTree>
    <p:extLst>
      <p:ext uri="{BB962C8B-B14F-4D97-AF65-F5344CB8AC3E}">
        <p14:creationId xmlns:p14="http://schemas.microsoft.com/office/powerpoint/2010/main" val="3527404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t>
            </a:r>
            <a:endParaRPr lang="en-US" dirty="0"/>
          </a:p>
        </p:txBody>
      </p:sp>
      <p:sp>
        <p:nvSpPr>
          <p:cNvPr id="4" name="Slide Number Placeholder 3"/>
          <p:cNvSpPr>
            <a:spLocks noGrp="1"/>
          </p:cNvSpPr>
          <p:nvPr>
            <p:ph type="sldNum" sz="quarter" idx="10"/>
          </p:nvPr>
        </p:nvSpPr>
        <p:spPr/>
        <p:txBody>
          <a:bodyPr/>
          <a:lstStyle/>
          <a:p>
            <a:fld id="{82C41A9C-DE78-4B01-BEF3-C85FF8BABA23}" type="slidenum">
              <a:rPr lang="en-US" smtClean="0"/>
              <a:pPr/>
              <a:t>25</a:t>
            </a:fld>
            <a:endParaRPr lang="en-US" dirty="0"/>
          </a:p>
        </p:txBody>
      </p:sp>
    </p:spTree>
    <p:extLst>
      <p:ext uri="{BB962C8B-B14F-4D97-AF65-F5344CB8AC3E}">
        <p14:creationId xmlns:p14="http://schemas.microsoft.com/office/powerpoint/2010/main" val="35367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74" indent="-180074" algn="just">
              <a:buFont typeface="Arial" panose="020B0604020202020204" pitchFamily="34" charset="0"/>
              <a:buChar char="•"/>
            </a:pPr>
            <a:endParaRPr lang="en-US" sz="1800" dirty="0"/>
          </a:p>
          <a:p>
            <a:pPr marL="180074" indent="-180074" algn="just">
              <a:buFont typeface="Arial" panose="020B0604020202020204" pitchFamily="34" charset="0"/>
              <a:buChar char="•"/>
            </a:pPr>
            <a:r>
              <a:rPr lang="en-US" sz="1800" dirty="0"/>
              <a:t>It is, therefore, an impressive achievement that this fledgling monitoring mechanism, established in 2008, has now matured into a national system, encompassing over 30 data providers, and is recognised both locally and internationally.</a:t>
            </a:r>
          </a:p>
          <a:p>
            <a:pPr marL="180074" indent="-180074" algn="just">
              <a:buFont typeface="Arial" panose="020B0604020202020204" pitchFamily="34" charset="0"/>
              <a:buChar char="•"/>
            </a:pPr>
            <a:endParaRPr lang="en-US" sz="1800" dirty="0"/>
          </a:p>
          <a:p>
            <a:pPr marL="180074" indent="-180074" algn="just">
              <a:buFont typeface="Arial" panose="020B0604020202020204" pitchFamily="34" charset="0"/>
              <a:buChar char="•"/>
            </a:pPr>
            <a:r>
              <a:rPr lang="en-US" sz="1800" dirty="0"/>
              <a:t>Although the Network formally began in 2008, information is available from as far back as 2006 to as recent as 2016 (last year).</a:t>
            </a:r>
          </a:p>
          <a:p>
            <a:pPr marL="180074" indent="-180074" algn="just">
              <a:buFont typeface="Arial" panose="020B0604020202020204" pitchFamily="34" charset="0"/>
              <a:buChar char="•"/>
            </a:pPr>
            <a:endParaRPr lang="en-US" sz="1800" dirty="0"/>
          </a:p>
          <a:p>
            <a:pPr marL="180074" indent="-180074" algn="just">
              <a:buFont typeface="Arial" panose="020B0604020202020204" pitchFamily="34" charset="0"/>
              <a:buChar char="•"/>
            </a:pPr>
            <a:endParaRPr lang="en-US" sz="1800" dirty="0"/>
          </a:p>
          <a:p>
            <a:pPr marL="180074" indent="-180074" algn="just">
              <a:buFont typeface="Arial" panose="020B0604020202020204" pitchFamily="34" charset="0"/>
              <a:buChar char="•"/>
            </a:pPr>
            <a:endParaRPr lang="en-US" sz="1800" dirty="0"/>
          </a:p>
          <a:p>
            <a:pPr marL="180074" indent="-180074" algn="just">
              <a:buFont typeface="Arial" panose="020B0604020202020204" pitchFamily="34" charset="0"/>
              <a:buChar char="•"/>
            </a:pPr>
            <a:endParaRPr lang="en-US" sz="1800" dirty="0"/>
          </a:p>
          <a:p>
            <a:pPr marL="180074" indent="-180074" algn="just">
              <a:buFont typeface="Arial" panose="020B0604020202020204" pitchFamily="34" charset="0"/>
              <a:buChar char="•"/>
            </a:pPr>
            <a:endParaRPr lang="en-US" sz="1800" dirty="0"/>
          </a:p>
          <a:p>
            <a:pPr marL="180074" indent="-180074" algn="just">
              <a:buFont typeface="Arial" panose="020B0604020202020204" pitchFamily="34" charset="0"/>
              <a:buChar char="•"/>
            </a:pPr>
            <a:endParaRPr lang="en-US" sz="1800" dirty="0"/>
          </a:p>
        </p:txBody>
      </p:sp>
      <p:sp>
        <p:nvSpPr>
          <p:cNvPr id="4" name="Slide Number Placeholder 3"/>
          <p:cNvSpPr>
            <a:spLocks noGrp="1"/>
          </p:cNvSpPr>
          <p:nvPr>
            <p:ph type="sldNum" sz="quarter" idx="10"/>
          </p:nvPr>
        </p:nvSpPr>
        <p:spPr/>
        <p:txBody>
          <a:bodyPr/>
          <a:lstStyle/>
          <a:p>
            <a:fld id="{452BACF1-6DF3-45DC-85EB-482FB9434F9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40447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a:t>These were the</a:t>
            </a:r>
            <a:r>
              <a:rPr lang="en-US" sz="1600" baseline="0" dirty="0"/>
              <a:t> primary surveys undertaken this over the last year. You will hear a more later on the National Household Survey Data highligts.</a:t>
            </a:r>
          </a:p>
          <a:p>
            <a:pPr marL="171450" indent="-171450">
              <a:buFont typeface="Arial" panose="020B0604020202020204" pitchFamily="34" charset="0"/>
              <a:buChar char="•"/>
            </a:pPr>
            <a:endParaRPr lang="en-US" sz="1600" baseline="0" dirty="0"/>
          </a:p>
          <a:p>
            <a:pPr marL="171450" indent="-171450">
              <a:buFont typeface="Arial" panose="020B0604020202020204" pitchFamily="34" charset="0"/>
              <a:buChar char="•"/>
            </a:pPr>
            <a:r>
              <a:rPr lang="en-US" sz="1600" baseline="0" dirty="0"/>
              <a:t>In addition, we undertake to survey the quantity od drugs used and prices paid by clients in treatment in an effort to estimate drug spending (or the demand side contribution to the Island’s Gross Domestic Product).</a:t>
            </a:r>
            <a:endParaRPr lang="en-US" sz="1600"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4</a:t>
            </a:fld>
            <a:endParaRPr lang="en-US" dirty="0"/>
          </a:p>
        </p:txBody>
      </p:sp>
    </p:spTree>
    <p:extLst>
      <p:ext uri="{BB962C8B-B14F-4D97-AF65-F5344CB8AC3E}">
        <p14:creationId xmlns:p14="http://schemas.microsoft.com/office/powerpoint/2010/main" val="292877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smtClean="0"/>
              <a:t>Challenges</a:t>
            </a:r>
            <a:r>
              <a:rPr lang="en-US" sz="1800" baseline="0" dirty="0" smtClean="0"/>
              <a:t> with internal processing of information at the BPS has resulted in</a:t>
            </a:r>
            <a:r>
              <a:rPr lang="en-US" sz="1800" baseline="0" dirty="0" smtClean="0"/>
              <a:t>…..</a:t>
            </a:r>
          </a:p>
          <a:p>
            <a:pPr marL="171450" indent="-171450">
              <a:buFont typeface="Arial" panose="020B0604020202020204" pitchFamily="34" charset="0"/>
              <a:buChar char="•"/>
            </a:pPr>
            <a:endParaRPr lang="en-US" sz="1800" baseline="0" dirty="0" smtClean="0"/>
          </a:p>
          <a:p>
            <a:pPr marL="171450" indent="-171450">
              <a:buFont typeface="Arial" panose="020B0604020202020204" pitchFamily="34" charset="0"/>
              <a:buChar char="•"/>
            </a:pPr>
            <a:r>
              <a:rPr lang="en-US" sz="1800" baseline="0" dirty="0" smtClean="0"/>
              <a:t>We are working with them however to process the information needed to aid our understanding of the drug situation from an interdiction stand point. This would also include identification of new information we currently do not report on. </a:t>
            </a:r>
            <a:endParaRPr lang="en-US" sz="1800" baseline="0" dirty="0" smtClean="0"/>
          </a:p>
          <a:p>
            <a:pPr marL="171450" indent="-171450">
              <a:buFont typeface="Arial" panose="020B0604020202020204" pitchFamily="34" charset="0"/>
              <a:buChar char="•"/>
            </a:pPr>
            <a:endParaRPr lang="en-US" sz="1800" baseline="0" dirty="0" smtClean="0"/>
          </a:p>
          <a:p>
            <a:pPr marL="171450" indent="-171450">
              <a:buFont typeface="Arial" panose="020B0604020202020204" pitchFamily="34" charset="0"/>
              <a:buChar char="•"/>
            </a:pPr>
            <a:r>
              <a:rPr lang="en-US" sz="1800" baseline="0" dirty="0" smtClean="0"/>
              <a:t>Post natal drug use has not been reported in 8 years, we are hoping that with the renewal of the National Drug Strategy we may be able to re-engage KEMH to figure out how to better </a:t>
            </a:r>
            <a:r>
              <a:rPr lang="en-US" sz="1800" baseline="0" dirty="0" err="1" smtClean="0"/>
              <a:t>operationize</a:t>
            </a:r>
            <a:r>
              <a:rPr lang="en-US" sz="1800" baseline="0" dirty="0" smtClean="0"/>
              <a:t> this indicator. </a:t>
            </a:r>
          </a:p>
        </p:txBody>
      </p:sp>
      <p:sp>
        <p:nvSpPr>
          <p:cNvPr id="4" name="Slide Number Placeholder 3"/>
          <p:cNvSpPr>
            <a:spLocks noGrp="1"/>
          </p:cNvSpPr>
          <p:nvPr>
            <p:ph type="sldNum" sz="quarter" idx="10"/>
          </p:nvPr>
        </p:nvSpPr>
        <p:spPr/>
        <p:txBody>
          <a:bodyPr/>
          <a:lstStyle/>
          <a:p>
            <a:fld id="{808F7C63-D47C-4621-BC9B-634DEAF59C07}" type="slidenum">
              <a:rPr lang="en-US" smtClean="0"/>
              <a:pPr/>
              <a:t>5</a:t>
            </a:fld>
            <a:endParaRPr lang="en-US" dirty="0"/>
          </a:p>
        </p:txBody>
      </p:sp>
    </p:spTree>
    <p:extLst>
      <p:ext uri="{BB962C8B-B14F-4D97-AF65-F5344CB8AC3E}">
        <p14:creationId xmlns:p14="http://schemas.microsoft.com/office/powerpoint/2010/main" val="89729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baseline="0" dirty="0" smtClean="0"/>
              <a:t>The issues remain the same concerning missing information, some </a:t>
            </a:r>
            <a:r>
              <a:rPr lang="en-US" sz="1800" baseline="0" dirty="0"/>
              <a:t>of the more pressing </a:t>
            </a:r>
            <a:r>
              <a:rPr lang="en-US" sz="1800" baseline="0" dirty="0" smtClean="0"/>
              <a:t>ones are listed here. It is highly possible there may be other indicators that we should look at especially as it related to cannabis use and the use of synthetic drugs. </a:t>
            </a:r>
            <a:endParaRPr lang="en-US" sz="1800" baseline="0" dirty="0" smtClean="0"/>
          </a:p>
          <a:p>
            <a:pPr marL="171450" indent="-171450">
              <a:buFont typeface="Arial" panose="020B0604020202020204" pitchFamily="34" charset="0"/>
              <a:buChar char="•"/>
            </a:pPr>
            <a:endParaRPr lang="en-US" sz="1800" baseline="0" dirty="0" smtClean="0"/>
          </a:p>
          <a:p>
            <a:pPr marL="171450" indent="-171450">
              <a:buFont typeface="Arial" panose="020B0604020202020204" pitchFamily="34" charset="0"/>
              <a:buChar char="•"/>
            </a:pPr>
            <a:r>
              <a:rPr lang="en-US" sz="1800" baseline="0" dirty="0" smtClean="0"/>
              <a:t>Problem drug use, so how many addicted people from a population perspective, so not just social users but those who use consistently and may not necessarily be in the criminal justice system. </a:t>
            </a:r>
            <a:endParaRPr lang="en-US" sz="1800" baseline="0" dirty="0"/>
          </a:p>
          <a:p>
            <a:pPr marL="171450" indent="-171450">
              <a:buFont typeface="Arial" panose="020B0604020202020204" pitchFamily="34" charset="0"/>
              <a:buChar char="•"/>
            </a:pPr>
            <a:endParaRPr lang="en-US" sz="1800" baseline="0" dirty="0" smtClean="0"/>
          </a:p>
          <a:p>
            <a:pPr marL="171450" indent="-171450">
              <a:buFont typeface="Arial" panose="020B0604020202020204" pitchFamily="34" charset="0"/>
              <a:buChar char="•"/>
            </a:pPr>
            <a:r>
              <a:rPr lang="en-US" sz="1800" baseline="0" dirty="0" smtClean="0"/>
              <a:t>Inability to determine the value of drugs seized </a:t>
            </a:r>
            <a:endParaRPr lang="en-US" sz="1800" baseline="0" dirty="0"/>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6</a:t>
            </a:fld>
            <a:endParaRPr lang="en-US" dirty="0"/>
          </a:p>
        </p:txBody>
      </p:sp>
    </p:spTree>
    <p:extLst>
      <p:ext uri="{BB962C8B-B14F-4D97-AF65-F5344CB8AC3E}">
        <p14:creationId xmlns:p14="http://schemas.microsoft.com/office/powerpoint/2010/main" val="225057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6241" y="4594256"/>
            <a:ext cx="5809919" cy="4621864"/>
          </a:xfrm>
        </p:spPr>
        <p:txBody>
          <a:bodyPr>
            <a:normAutofit fontScale="85000" lnSpcReduction="10000"/>
          </a:bodyPr>
          <a:lstStyle/>
          <a:p>
            <a:pPr marL="180074" indent="-180074" algn="just" defTabSz="978644">
              <a:buFont typeface="Arial" panose="020B0604020202020204" pitchFamily="34" charset="0"/>
              <a:buChar char="•"/>
              <a:defRPr/>
            </a:pPr>
            <a:r>
              <a:rPr lang="en-US" sz="2000" dirty="0" smtClean="0"/>
              <a:t>Overall</a:t>
            </a:r>
            <a:r>
              <a:rPr lang="en-US" sz="2000" baseline="0" dirty="0" smtClean="0"/>
              <a:t> the challenges experienced this past year continued to be related the management of data at respective agencies.</a:t>
            </a:r>
          </a:p>
          <a:p>
            <a:pPr marL="0" indent="0" algn="just" defTabSz="978644">
              <a:buFont typeface="Arial" panose="020B0604020202020204" pitchFamily="34" charset="0"/>
              <a:buNone/>
              <a:defRPr/>
            </a:pPr>
            <a:endParaRPr lang="en-US" sz="2000" dirty="0"/>
          </a:p>
          <a:p>
            <a:pPr marL="180074" indent="-180074" algn="just" defTabSz="978644">
              <a:buFont typeface="Arial" panose="020B0604020202020204" pitchFamily="34" charset="0"/>
              <a:buChar char="•"/>
              <a:defRPr/>
            </a:pPr>
            <a:r>
              <a:rPr lang="en-US" sz="2000" dirty="0"/>
              <a:t>BPS, e.g., has a new data management system, so the trend in their reported data seems off and some data previously collated and reported are now unavailable because of how the data is presently captured in their record management system. The BPS was very late in submitting its complement of BerDIN data.</a:t>
            </a:r>
          </a:p>
          <a:p>
            <a:pPr marL="180074" indent="-180074" algn="just" defTabSz="978644">
              <a:buFont typeface="Arial" panose="020B0604020202020204" pitchFamily="34" charset="0"/>
              <a:buChar char="•"/>
              <a:defRPr/>
            </a:pPr>
            <a:endParaRPr lang="en-US" sz="2000" dirty="0"/>
          </a:p>
          <a:p>
            <a:pPr marL="180074" indent="-180074" algn="just" defTabSz="978644">
              <a:buFont typeface="Arial" panose="020B0604020202020204" pitchFamily="34" charset="0"/>
              <a:buChar char="•"/>
              <a:defRPr/>
            </a:pPr>
            <a:r>
              <a:rPr lang="en-US" sz="2000" dirty="0"/>
              <a:t>A few agencies (e.g., BPS) continue to not meet the deadline.  </a:t>
            </a:r>
          </a:p>
          <a:p>
            <a:pPr algn="just" defTabSz="978644">
              <a:defRPr/>
            </a:pPr>
            <a:endParaRPr lang="en-US" sz="2000" dirty="0"/>
          </a:p>
          <a:p>
            <a:pPr marL="180074" indent="-180074" algn="just" defTabSz="978644">
              <a:buFont typeface="Arial" panose="020B0604020202020204" pitchFamily="34" charset="0"/>
              <a:buChar char="•"/>
              <a:defRPr/>
            </a:pPr>
            <a:r>
              <a:rPr lang="en-US" sz="2000" dirty="0">
                <a:solidFill>
                  <a:schemeClr val="bg1"/>
                </a:solidFill>
                <a:latin typeface="Gill Sans MT" pitchFamily="34" charset="0"/>
              </a:rPr>
              <a:t>Some agencies are yet to input their data directly into data management system. Further, a couple Member agencies are unable to log into the BerDIN data management system because of their computer firewalls. This is currently done on their behalf by the DNDC. </a:t>
            </a:r>
          </a:p>
          <a:p>
            <a:pPr marL="180074" indent="-180074" algn="just" defTabSz="978644">
              <a:buFont typeface="Arial" panose="020B0604020202020204" pitchFamily="34" charset="0"/>
              <a:buChar char="•"/>
              <a:defRPr/>
            </a:pPr>
            <a:endParaRPr lang="en-US" sz="2000" dirty="0">
              <a:solidFill>
                <a:schemeClr val="bg1"/>
              </a:solidFill>
              <a:latin typeface="Gill Sans MT" pitchFamily="34" charset="0"/>
            </a:endParaRPr>
          </a:p>
          <a:p>
            <a:pPr defTabSz="978644">
              <a:defRPr/>
            </a:pPr>
            <a:endParaRPr lang="en-US" dirty="0"/>
          </a:p>
          <a:p>
            <a:pPr defTabSz="978644">
              <a:defRPr/>
            </a:pPr>
            <a:endParaRPr lang="en-US" strike="sngStrike" dirty="0"/>
          </a:p>
        </p:txBody>
      </p:sp>
      <p:sp>
        <p:nvSpPr>
          <p:cNvPr id="4" name="Slide Number Placeholder 3"/>
          <p:cNvSpPr>
            <a:spLocks noGrp="1"/>
          </p:cNvSpPr>
          <p:nvPr>
            <p:ph type="sldNum" sz="quarter" idx="10"/>
          </p:nvPr>
        </p:nvSpPr>
        <p:spPr/>
        <p:txBody>
          <a:bodyPr/>
          <a:lstStyle/>
          <a:p>
            <a:fld id="{6B94D4D4-19F3-4195-8811-D0035CF4A0D2}" type="slidenum">
              <a:rPr lang="en-US" smtClean="0"/>
              <a:pPr/>
              <a:t>7</a:t>
            </a:fld>
            <a:endParaRPr lang="en-US" dirty="0"/>
          </a:p>
        </p:txBody>
      </p:sp>
    </p:spTree>
    <p:extLst>
      <p:ext uri="{BB962C8B-B14F-4D97-AF65-F5344CB8AC3E}">
        <p14:creationId xmlns:p14="http://schemas.microsoft.com/office/powerpoint/2010/main" val="102023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bg1"/>
                </a:solidFill>
                <a:latin typeface="Gill Sans MT" panose="020B0502020104020203" pitchFamily="34" charset="0"/>
              </a:rPr>
              <a:t>The process to make medical marijuana available to the community; CBD oil accessibility and a request to import </a:t>
            </a:r>
            <a:r>
              <a:rPr lang="en-US" sz="1400" dirty="0" err="1" smtClean="0">
                <a:solidFill>
                  <a:schemeClr val="bg1"/>
                </a:solidFill>
                <a:latin typeface="Gill Sans MT" panose="020B0502020104020203" pitchFamily="34" charset="0"/>
              </a:rPr>
              <a:t>Krantom</a:t>
            </a:r>
            <a:r>
              <a:rPr lang="en-US" sz="1400" dirty="0" smtClean="0">
                <a:solidFill>
                  <a:schemeClr val="bg1"/>
                </a:solidFill>
                <a:latin typeface="Gill Sans MT" panose="020B0502020104020203" pitchFamily="34" charset="0"/>
              </a:rPr>
              <a:t>. </a:t>
            </a:r>
            <a:endParaRPr lang="en-US" sz="1400" dirty="0" smtClean="0">
              <a:solidFill>
                <a:schemeClr val="bg1"/>
              </a:solidFill>
              <a:latin typeface="Gill Sans MT" panose="020B05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bg1"/>
              </a:solidFill>
              <a:latin typeface="Gill Sans MT" panose="020B05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In</a:t>
            </a:r>
            <a:r>
              <a:rPr lang="en-US" sz="1400" baseline="0" dirty="0" smtClean="0"/>
              <a:t> so many ways the </a:t>
            </a:r>
            <a:r>
              <a:rPr lang="en-US" sz="1400" dirty="0" smtClean="0"/>
              <a:t>country is</a:t>
            </a:r>
            <a:r>
              <a:rPr lang="en-US" sz="1400" baseline="0" dirty="0" smtClean="0"/>
              <a:t> moving forward when it comes to policy reform that targets the environment in which alcohol and drug use occurs.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bg1"/>
              </a:solidFill>
              <a:latin typeface="Gill Sans MT" panose="020B05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bg1"/>
              </a:solidFill>
              <a:latin typeface="Gill Sans MT" panose="020B0502020104020203" pitchFamily="34" charset="0"/>
            </a:endParaRPr>
          </a:p>
          <a:p>
            <a:pPr marL="342900" indent="-342900" algn="just">
              <a:buFont typeface="Arial" panose="020B0604020202020204" pitchFamily="34" charset="0"/>
              <a:buChar char="•"/>
            </a:pPr>
            <a:r>
              <a:rPr lang="en-US" sz="1400" dirty="0" smtClean="0">
                <a:solidFill>
                  <a:schemeClr val="bg1"/>
                </a:solidFill>
                <a:latin typeface="Gill Sans MT" panose="020B0502020104020203" pitchFamily="34" charset="0"/>
              </a:rPr>
              <a:t>Road Traffic (Road Sobriety Checkpoints) Amendments Act 2018</a:t>
            </a:r>
          </a:p>
          <a:p>
            <a:pPr lvl="1" algn="just"/>
            <a:r>
              <a:rPr lang="en-US" sz="1400" dirty="0" smtClean="0">
                <a:solidFill>
                  <a:schemeClr val="bg1"/>
                </a:solidFill>
                <a:latin typeface="Gill Sans MT" panose="020B0502020104020203" pitchFamily="34" charset="0"/>
              </a:rPr>
              <a:t>Notifies public through the Gazette of pending checkpoint, no more than 14 days and no less than five days prior to the date provided in a written authorization, may provide for more than one checkpoint; specifies the date and parish in which the road sobriety checkpoint will occur</a:t>
            </a:r>
            <a:r>
              <a:rPr lang="en-US" sz="1400" dirty="0" smtClean="0">
                <a:solidFill>
                  <a:schemeClr val="bg1"/>
                </a:solidFill>
                <a:latin typeface="Gill Sans MT" panose="020B0502020104020203" pitchFamily="34" charset="0"/>
              </a:rPr>
              <a:t>.</a:t>
            </a:r>
          </a:p>
          <a:p>
            <a:pPr lvl="1" algn="just"/>
            <a:endParaRPr lang="en-US" sz="1400" dirty="0" smtClean="0">
              <a:solidFill>
                <a:schemeClr val="bg1"/>
              </a:solidFill>
              <a:latin typeface="Gill Sans MT" panose="020B0502020104020203" pitchFamily="34" charset="0"/>
            </a:endParaRPr>
          </a:p>
          <a:p>
            <a:pPr marL="342900" indent="-342900">
              <a:buFont typeface="Arial" panose="020B0604020202020204" pitchFamily="34" charset="0"/>
              <a:buChar char="•"/>
            </a:pPr>
            <a:r>
              <a:rPr lang="en-US" sz="1400" dirty="0" smtClean="0">
                <a:solidFill>
                  <a:schemeClr val="bg1"/>
                </a:solidFill>
                <a:latin typeface="Gill Sans MT" panose="020B0502020104020203" pitchFamily="34" charset="0"/>
              </a:rPr>
              <a:t>Misuse of Drugs (Decriminalization of Cannabis) Amendment Act 2017</a:t>
            </a:r>
          </a:p>
          <a:p>
            <a:pPr lvl="1" algn="just"/>
            <a:r>
              <a:rPr lang="en-US" sz="1400" dirty="0" smtClean="0">
                <a:solidFill>
                  <a:schemeClr val="bg1"/>
                </a:solidFill>
                <a:latin typeface="Gill Sans MT" panose="020B0502020104020203" pitchFamily="34" charset="0"/>
              </a:rPr>
              <a:t>Removes criminal sanctions in relation to possession of 7 grams or less of cannabis. </a:t>
            </a:r>
          </a:p>
          <a:p>
            <a:pPr lvl="1" algn="just"/>
            <a:r>
              <a:rPr lang="en-US" sz="1400" dirty="0" smtClean="0">
                <a:solidFill>
                  <a:srgbClr val="0070C0"/>
                </a:solidFill>
                <a:latin typeface="Gill Sans MT" panose="020B0502020104020203" pitchFamily="34" charset="0"/>
              </a:rPr>
              <a:t>Regulations providing for substance abuse education or treatment for any person and in particular any minor found to be in possession of any amount of cannabis.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solidFill>
                <a:schemeClr val="bg1"/>
              </a:solidFill>
              <a:latin typeface="Gill Sans MT" panose="020B0502020104020203"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8</a:t>
            </a:fld>
            <a:endParaRPr lang="en-US" dirty="0"/>
          </a:p>
        </p:txBody>
      </p:sp>
    </p:spTree>
    <p:extLst>
      <p:ext uri="{BB962C8B-B14F-4D97-AF65-F5344CB8AC3E}">
        <p14:creationId xmlns:p14="http://schemas.microsoft.com/office/powerpoint/2010/main" val="214763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This</a:t>
            </a:r>
            <a:r>
              <a:rPr lang="en-US" sz="1800" baseline="0" dirty="0" smtClean="0"/>
              <a:t> year I am presenting the data looking at the trend over the past five years instead of the usual annual comparison.</a:t>
            </a:r>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In fact, this is the situation for all of the drugs reported in the 2017 Household Survey for adult use:</a:t>
            </a:r>
          </a:p>
          <a:p>
            <a:endParaRPr lang="en-US" dirty="0"/>
          </a:p>
        </p:txBody>
      </p:sp>
      <p:sp>
        <p:nvSpPr>
          <p:cNvPr id="4" name="Slide Number Placeholder 3"/>
          <p:cNvSpPr>
            <a:spLocks noGrp="1"/>
          </p:cNvSpPr>
          <p:nvPr>
            <p:ph type="sldNum" sz="quarter" idx="10"/>
          </p:nvPr>
        </p:nvSpPr>
        <p:spPr/>
        <p:txBody>
          <a:bodyPr/>
          <a:lstStyle/>
          <a:p>
            <a:fld id="{808F7C63-D47C-4621-BC9B-634DEAF59C07}" type="slidenum">
              <a:rPr lang="en-US" smtClean="0"/>
              <a:pPr/>
              <a:t>9</a:t>
            </a:fld>
            <a:endParaRPr lang="en-US" dirty="0"/>
          </a:p>
        </p:txBody>
      </p:sp>
    </p:spTree>
    <p:extLst>
      <p:ext uri="{BB962C8B-B14F-4D97-AF65-F5344CB8AC3E}">
        <p14:creationId xmlns:p14="http://schemas.microsoft.com/office/powerpoint/2010/main" val="310100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1F15BF-8A53-4FFE-AEDE-37B4325EBA96}" type="datetimeFigureOut">
              <a:rPr lang="en-US" smtClean="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75091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F15BF-8A53-4FFE-AEDE-37B4325EBA96}" type="datetimeFigureOut">
              <a:rPr lang="en-US" smtClean="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238730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F15BF-8A53-4FFE-AEDE-37B4325EBA96}" type="datetimeFigureOut">
              <a:rPr lang="en-US" smtClean="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2506811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1F15BF-8A53-4FFE-AEDE-37B4325EBA96}" type="datetimeFigureOut">
              <a:rPr lang="en-US" smtClean="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2323601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7F8A9-CC64-4CDF-B98D-044D0EFCCF40}" type="datetime1">
              <a:rPr lang="en-US" smtClean="0"/>
              <a:pPr/>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5914AE-41C5-4A30-B3BF-4F49772FC501}" type="slidenum">
              <a:rPr lang="en-US" smtClean="0"/>
              <a:pPr/>
              <a:t>‹#›</a:t>
            </a:fld>
            <a:endParaRPr lang="en-US" dirty="0"/>
          </a:p>
        </p:txBody>
      </p:sp>
    </p:spTree>
    <p:extLst>
      <p:ext uri="{BB962C8B-B14F-4D97-AF65-F5344CB8AC3E}">
        <p14:creationId xmlns:p14="http://schemas.microsoft.com/office/powerpoint/2010/main" val="2069857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E0A89-0BE6-4760-B211-940C80A56DE0}" type="datetime1">
              <a:rPr lang="en-US" smtClean="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5914AE-41C5-4A30-B3BF-4F49772FC501}" type="slidenum">
              <a:rPr lang="en-US" smtClean="0"/>
              <a:pPr/>
              <a:t>‹#›</a:t>
            </a:fld>
            <a:endParaRPr lang="en-US" dirty="0"/>
          </a:p>
        </p:txBody>
      </p:sp>
    </p:spTree>
    <p:extLst>
      <p:ext uri="{BB962C8B-B14F-4D97-AF65-F5344CB8AC3E}">
        <p14:creationId xmlns:p14="http://schemas.microsoft.com/office/powerpoint/2010/main" val="44994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F15BF-8A53-4FFE-AEDE-37B4325EBA96}" type="datetimeFigureOut">
              <a:rPr lang="en-US" smtClean="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278780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1F15BF-8A53-4FFE-AEDE-37B4325EBA96}" type="datetimeFigureOut">
              <a:rPr lang="en-US" smtClean="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19566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1F15BF-8A53-4FFE-AEDE-37B4325EBA96}" type="datetimeFigureOut">
              <a:rPr lang="en-US" smtClean="0"/>
              <a:pPr/>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191608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1F15BF-8A53-4FFE-AEDE-37B4325EBA96}" type="datetimeFigureOut">
              <a:rPr lang="en-US" smtClean="0"/>
              <a:pPr/>
              <a:t>10/18/2018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97693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1F15BF-8A53-4FFE-AEDE-37B4325EBA96}" type="datetimeFigureOut">
              <a:rPr lang="en-US" smtClean="0"/>
              <a:pPr/>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26906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F15BF-8A53-4FFE-AEDE-37B4325EBA96}" type="datetimeFigureOut">
              <a:rPr lang="en-US" smtClean="0"/>
              <a:pPr/>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93130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1F15BF-8A53-4FFE-AEDE-37B4325EBA96}" type="datetimeFigureOut">
              <a:rPr lang="en-US" smtClean="0"/>
              <a:pPr/>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387668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1F15BF-8A53-4FFE-AEDE-37B4325EBA96}" type="datetimeFigureOut">
              <a:rPr lang="en-US" smtClean="0"/>
              <a:pPr/>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100406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F15BF-8A53-4FFE-AEDE-37B4325EBA96}" type="datetimeFigureOut">
              <a:rPr lang="en-US" smtClean="0"/>
              <a:pPr/>
              <a:t>10/18/2018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96605274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F15BF-8A53-4FFE-AEDE-37B4325EBA96}" type="datetimeFigureOut">
              <a:rPr lang="en-US" smtClean="0"/>
              <a:pPr/>
              <a:t>10/18/2018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1EB69-FEC7-448E-8E1C-A6B291B1CB3F}" type="slidenum">
              <a:rPr lang="en-US" smtClean="0"/>
              <a:pPr/>
              <a:t>‹#›</a:t>
            </a:fld>
            <a:endParaRPr lang="en-US" dirty="0"/>
          </a:p>
        </p:txBody>
      </p:sp>
    </p:spTree>
    <p:extLst>
      <p:ext uri="{BB962C8B-B14F-4D97-AF65-F5344CB8AC3E}">
        <p14:creationId xmlns:p14="http://schemas.microsoft.com/office/powerpoint/2010/main" val="2328083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3688" y="2198511"/>
            <a:ext cx="8516010" cy="1314914"/>
          </a:xfrm>
        </p:spPr>
        <p:txBody>
          <a:bodyPr>
            <a:noAutofit/>
          </a:bodyPr>
          <a:lstStyle/>
          <a:p>
            <a:pPr algn="r"/>
            <a:r>
              <a:rPr lang="en-US" sz="4400" b="1" dirty="0">
                <a:latin typeface="Gill Sans MT" pitchFamily="34" charset="0"/>
              </a:rPr>
              <a:t/>
            </a:r>
            <a:br>
              <a:rPr lang="en-US" sz="4400" b="1" dirty="0">
                <a:latin typeface="Gill Sans MT" pitchFamily="34" charset="0"/>
              </a:rPr>
            </a:br>
            <a:r>
              <a:rPr lang="en-US" sz="3200" b="1" dirty="0" smtClean="0">
                <a:latin typeface="Gill Sans MT" pitchFamily="34" charset="0"/>
              </a:rPr>
              <a:t>Bermuda’s Drug Situation</a:t>
            </a:r>
            <a:endParaRPr lang="en-US" sz="3200" dirty="0"/>
          </a:p>
        </p:txBody>
      </p:sp>
      <p:sp>
        <p:nvSpPr>
          <p:cNvPr id="3" name="Subtitle 2"/>
          <p:cNvSpPr>
            <a:spLocks noGrp="1"/>
          </p:cNvSpPr>
          <p:nvPr>
            <p:ph type="subTitle" idx="1"/>
          </p:nvPr>
        </p:nvSpPr>
        <p:spPr>
          <a:xfrm>
            <a:off x="6069981" y="4074694"/>
            <a:ext cx="5758226" cy="2566737"/>
          </a:xfrm>
        </p:spPr>
        <p:txBody>
          <a:bodyPr>
            <a:noAutofit/>
          </a:bodyPr>
          <a:lstStyle/>
          <a:p>
            <a:pPr algn="r"/>
            <a:r>
              <a:rPr lang="en-US" sz="1800" b="1" dirty="0" smtClean="0">
                <a:solidFill>
                  <a:srgbClr val="0070C0"/>
                </a:solidFill>
                <a:latin typeface="Gill Sans MT" panose="020B0502020104020203" pitchFamily="34" charset="0"/>
              </a:rPr>
              <a:t>Kyla Raynor, </a:t>
            </a:r>
            <a:r>
              <a:rPr lang="en-US" sz="1800" b="1" dirty="0" err="1" smtClean="0">
                <a:solidFill>
                  <a:srgbClr val="0070C0"/>
                </a:solidFill>
                <a:latin typeface="Gill Sans MT" panose="020B0502020104020203" pitchFamily="34" charset="0"/>
              </a:rPr>
              <a:t>DrPH</a:t>
            </a:r>
            <a:endParaRPr lang="en-US" sz="1800" b="1" dirty="0">
              <a:solidFill>
                <a:srgbClr val="0070C0"/>
              </a:solidFill>
              <a:latin typeface="Gill Sans MT" panose="020B0502020104020203" pitchFamily="34" charset="0"/>
            </a:endParaRPr>
          </a:p>
          <a:p>
            <a:pPr algn="r"/>
            <a:r>
              <a:rPr lang="en-US" sz="1800" b="1" i="1" dirty="0">
                <a:solidFill>
                  <a:srgbClr val="0070C0"/>
                </a:solidFill>
                <a:latin typeface="Gill Sans MT" panose="020B0502020104020203" pitchFamily="34" charset="0"/>
              </a:rPr>
              <a:t>BerDIN Coordinator</a:t>
            </a:r>
          </a:p>
          <a:p>
            <a:pPr algn="r"/>
            <a:r>
              <a:rPr lang="en-US" sz="1800" b="1" i="1" dirty="0">
                <a:solidFill>
                  <a:srgbClr val="0070C0"/>
                </a:solidFill>
                <a:latin typeface="Gill Sans MT" panose="020B0502020104020203" pitchFamily="34" charset="0"/>
              </a:rPr>
              <a:t>Senior Research Officer/Policy Analyst DNDC</a:t>
            </a:r>
          </a:p>
          <a:p>
            <a:pPr algn="r"/>
            <a:endParaRPr lang="en-US" sz="1600" b="1" dirty="0">
              <a:latin typeface="Gill Sans MT" panose="020B0502020104020203" pitchFamily="34" charset="0"/>
            </a:endParaRPr>
          </a:p>
          <a:p>
            <a:pPr algn="r">
              <a:lnSpc>
                <a:spcPct val="100000"/>
              </a:lnSpc>
            </a:pPr>
            <a:r>
              <a:rPr lang="en-US" sz="1600" b="1" dirty="0" smtClean="0">
                <a:latin typeface="Gill Sans MT" panose="020B0502020104020203" pitchFamily="34" charset="0"/>
              </a:rPr>
              <a:t>Princess  Victoria Room</a:t>
            </a:r>
            <a:endParaRPr lang="en-US" sz="1600" b="1" dirty="0">
              <a:latin typeface="Gill Sans MT" panose="020B0502020104020203" pitchFamily="34" charset="0"/>
            </a:endParaRPr>
          </a:p>
          <a:p>
            <a:pPr algn="r">
              <a:lnSpc>
                <a:spcPct val="100000"/>
              </a:lnSpc>
            </a:pPr>
            <a:r>
              <a:rPr lang="en-US" sz="1600" b="1" dirty="0">
                <a:latin typeface="Gill Sans MT" panose="020B0502020104020203" pitchFamily="34" charset="0"/>
              </a:rPr>
              <a:t> </a:t>
            </a:r>
            <a:r>
              <a:rPr lang="en-US" sz="1600" b="1" dirty="0" smtClean="0">
                <a:latin typeface="Gill Sans MT" panose="020B0502020104020203" pitchFamily="34" charset="0"/>
              </a:rPr>
              <a:t>Hamilton Princess &amp; Beach Club</a:t>
            </a:r>
            <a:endParaRPr lang="en-US" sz="1600" b="1" dirty="0">
              <a:latin typeface="Gill Sans MT" panose="020B0502020104020203" pitchFamily="34" charset="0"/>
            </a:endParaRPr>
          </a:p>
          <a:p>
            <a:pPr algn="r">
              <a:lnSpc>
                <a:spcPct val="100000"/>
              </a:lnSpc>
            </a:pPr>
            <a:r>
              <a:rPr lang="en-US" sz="1600" b="1" dirty="0" smtClean="0">
                <a:latin typeface="Gill Sans MT" panose="020B0502020104020203" pitchFamily="34" charset="0"/>
              </a:rPr>
              <a:t>18</a:t>
            </a:r>
            <a:r>
              <a:rPr lang="en-US" sz="1600" b="1" baseline="30000" dirty="0" smtClean="0">
                <a:latin typeface="Gill Sans MT" panose="020B0502020104020203" pitchFamily="34" charset="0"/>
              </a:rPr>
              <a:t>th</a:t>
            </a:r>
            <a:r>
              <a:rPr lang="en-US" sz="1600" b="1" dirty="0" smtClean="0">
                <a:latin typeface="Gill Sans MT" panose="020B0502020104020203" pitchFamily="34" charset="0"/>
              </a:rPr>
              <a:t> </a:t>
            </a:r>
            <a:r>
              <a:rPr lang="en-US" sz="1600" b="1" dirty="0">
                <a:latin typeface="Gill Sans MT" panose="020B0502020104020203" pitchFamily="34" charset="0"/>
              </a:rPr>
              <a:t>&amp; </a:t>
            </a:r>
            <a:r>
              <a:rPr lang="en-US" sz="1600" b="1" dirty="0" smtClean="0">
                <a:latin typeface="Gill Sans MT" panose="020B0502020104020203" pitchFamily="34" charset="0"/>
              </a:rPr>
              <a:t>19</a:t>
            </a:r>
            <a:r>
              <a:rPr lang="en-US" sz="1600" b="1" baseline="30000" dirty="0" smtClean="0">
                <a:latin typeface="Gill Sans MT" panose="020B0502020104020203" pitchFamily="34" charset="0"/>
              </a:rPr>
              <a:t>th</a:t>
            </a:r>
            <a:r>
              <a:rPr lang="en-US" sz="1600" b="1" dirty="0">
                <a:latin typeface="Gill Sans MT" panose="020B0502020104020203" pitchFamily="34" charset="0"/>
              </a:rPr>
              <a:t>, October </a:t>
            </a:r>
            <a:r>
              <a:rPr lang="en-US" sz="1600" b="1" dirty="0" smtClean="0">
                <a:latin typeface="Gill Sans MT" panose="020B0502020104020203" pitchFamily="34" charset="0"/>
              </a:rPr>
              <a:t>2018</a:t>
            </a:r>
            <a:endParaRPr lang="en-US" sz="1550" b="1" i="1" dirty="0">
              <a:latin typeface="Gill Sans MT" panose="020B0502020104020203" pitchFamily="34" charset="0"/>
            </a:endParaRPr>
          </a:p>
        </p:txBody>
      </p:sp>
      <p:sp>
        <p:nvSpPr>
          <p:cNvPr id="18434" name="Rectangle 2"/>
          <p:cNvSpPr>
            <a:spLocks noChangeArrowheads="1"/>
          </p:cNvSpPr>
          <p:nvPr/>
        </p:nvSpPr>
        <p:spPr bwMode="auto">
          <a:xfrm>
            <a:off x="152400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 name="Title 1"/>
          <p:cNvSpPr txBox="1">
            <a:spLocks/>
          </p:cNvSpPr>
          <p:nvPr/>
        </p:nvSpPr>
        <p:spPr>
          <a:xfrm>
            <a:off x="0" y="-200374"/>
            <a:ext cx="12192000" cy="2057400"/>
          </a:xfrm>
          <a:prstGeom prst="rect">
            <a:avLst/>
          </a:prstGeom>
        </p:spPr>
        <p:txBody>
          <a:bodyPr vert="horz" lIns="91440" tIns="45720" rIns="91440" bIns="45720" rtlCol="0" anchor="ctr">
            <a:noAutofit/>
          </a:bodyPr>
          <a:lstStyle/>
          <a:p>
            <a:pPr algn="ctr">
              <a:spcBef>
                <a:spcPct val="0"/>
              </a:spcBef>
              <a:defRPr/>
            </a:pPr>
            <a:r>
              <a:rPr lang="en-US" sz="3600" b="1" dirty="0" smtClean="0">
                <a:effectLst>
                  <a:outerShdw blurRad="38100" dist="38100" dir="2700000" algn="tl">
                    <a:srgbClr val="000000">
                      <a:alpha val="43137"/>
                    </a:srgbClr>
                  </a:outerShdw>
                </a:effectLst>
                <a:latin typeface="Gill Sans MT" pitchFamily="34" charset="0"/>
                <a:ea typeface="+mj-ea"/>
                <a:cs typeface="+mj-cs"/>
              </a:rPr>
              <a:t>2018 ANNUAL MEETING OF THE </a:t>
            </a:r>
            <a:br>
              <a:rPr lang="en-US" sz="3600" b="1" dirty="0" smtClean="0">
                <a:effectLst>
                  <a:outerShdw blurRad="38100" dist="38100" dir="2700000" algn="tl">
                    <a:srgbClr val="000000">
                      <a:alpha val="43137"/>
                    </a:srgbClr>
                  </a:outerShdw>
                </a:effectLst>
                <a:latin typeface="Gill Sans MT" pitchFamily="34" charset="0"/>
                <a:ea typeface="+mj-ea"/>
                <a:cs typeface="+mj-cs"/>
              </a:rPr>
            </a:br>
            <a:r>
              <a:rPr lang="en-US" sz="3600" b="1" dirty="0" smtClean="0">
                <a:effectLst>
                  <a:outerShdw blurRad="38100" dist="38100" dir="2700000" algn="tl">
                    <a:srgbClr val="000000">
                      <a:alpha val="43137"/>
                    </a:srgbClr>
                  </a:outerShdw>
                </a:effectLst>
                <a:latin typeface="Gill Sans MT" pitchFamily="34" charset="0"/>
                <a:ea typeface="+mj-ea"/>
                <a:cs typeface="+mj-cs"/>
              </a:rPr>
              <a:t>BERMUDA DRUG INFORMATION NETWORK</a:t>
            </a:r>
            <a:endParaRPr lang="en-US" sz="3600" b="1" dirty="0">
              <a:effectLst>
                <a:outerShdw blurRad="38100" dist="38100" dir="2700000" algn="tl">
                  <a:srgbClr val="000000">
                    <a:alpha val="43137"/>
                  </a:srgbClr>
                </a:outerShdw>
              </a:effectLst>
              <a:latin typeface="Gill Sans MT" pitchFamily="34" charset="0"/>
              <a:ea typeface="+mj-ea"/>
              <a:cs typeface="+mj-cs"/>
            </a:endParaRPr>
          </a:p>
        </p:txBody>
      </p:sp>
    </p:spTree>
    <p:extLst>
      <p:ext uri="{BB962C8B-B14F-4D97-AF65-F5344CB8AC3E}">
        <p14:creationId xmlns:p14="http://schemas.microsoft.com/office/powerpoint/2010/main" val="2672033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190" y="-114300"/>
            <a:ext cx="10478505" cy="1448653"/>
          </a:xfrm>
        </p:spPr>
        <p:txBody>
          <a:bodyPr/>
          <a:lstStyle/>
          <a:p>
            <a:pPr algn="r"/>
            <a:r>
              <a:rPr lang="en-US" b="1" dirty="0" smtClean="0">
                <a:solidFill>
                  <a:schemeClr val="bg1"/>
                </a:solidFill>
                <a:latin typeface="Gill Sans MT" panose="020B0502020104020203" pitchFamily="34" charset="0"/>
              </a:rPr>
              <a:t>Youth Drug Use </a:t>
            </a:r>
            <a:endParaRPr lang="en-US" b="1" dirty="0">
              <a:solidFill>
                <a:schemeClr val="bg1"/>
              </a:solidFill>
              <a:latin typeface="Gill Sans MT" panose="020B0502020104020203" pitchFamily="34" charset="0"/>
            </a:endParaRP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t="1" r="749" b="8150"/>
          <a:stretch/>
        </p:blipFill>
        <p:spPr>
          <a:xfrm>
            <a:off x="489856" y="1448654"/>
            <a:ext cx="11702143" cy="5213403"/>
          </a:xfrm>
          <a:prstGeom prst="rect">
            <a:avLst/>
          </a:prstGeom>
        </p:spPr>
      </p:pic>
    </p:spTree>
    <p:extLst>
      <p:ext uri="{BB962C8B-B14F-4D97-AF65-F5344CB8AC3E}">
        <p14:creationId xmlns:p14="http://schemas.microsoft.com/office/powerpoint/2010/main" val="237074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4090146884"/>
              </p:ext>
            </p:extLst>
          </p:nvPr>
        </p:nvGraphicFramePr>
        <p:xfrm>
          <a:off x="522514" y="1126671"/>
          <a:ext cx="11387264" cy="561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p:cNvSpPr txBox="1">
            <a:spLocks noGrp="1" noChangeArrowheads="1"/>
          </p:cNvSpPr>
          <p:nvPr>
            <p:ph type="title"/>
          </p:nvPr>
        </p:nvSpPr>
        <p:spPr>
          <a:xfrm>
            <a:off x="838200" y="0"/>
            <a:ext cx="10515600"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b="1" dirty="0" smtClean="0">
                <a:solidFill>
                  <a:schemeClr val="bg1"/>
                </a:solidFill>
                <a:latin typeface="Gill Sans MT" pitchFamily="34" charset="0"/>
              </a:rPr>
              <a:t>Cannabis</a:t>
            </a:r>
            <a:endParaRPr lang="en-US" sz="4000" b="1" dirty="0">
              <a:solidFill>
                <a:schemeClr val="bg1"/>
              </a:solidFill>
              <a:latin typeface="Gill Sans MT" pitchFamily="34" charset="0"/>
            </a:endParaRPr>
          </a:p>
        </p:txBody>
      </p:sp>
    </p:spTree>
    <p:extLst>
      <p:ext uri="{BB962C8B-B14F-4D97-AF65-F5344CB8AC3E}">
        <p14:creationId xmlns:p14="http://schemas.microsoft.com/office/powerpoint/2010/main" val="4105233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133" y="184503"/>
            <a:ext cx="10515600" cy="1325563"/>
          </a:xfrm>
        </p:spPr>
        <p:txBody>
          <a:bodyPr>
            <a:normAutofit fontScale="90000"/>
          </a:bodyPr>
          <a:lstStyle/>
          <a:p>
            <a:pPr algn="r"/>
            <a:r>
              <a:rPr lang="en-US" b="1" dirty="0">
                <a:solidFill>
                  <a:schemeClr val="bg1"/>
                </a:solidFill>
                <a:latin typeface="Gill Sans MT" pitchFamily="34" charset="0"/>
              </a:rPr>
              <a:t>Bermuda’s Drug Situation: </a:t>
            </a:r>
            <a:r>
              <a:rPr lang="en-US" b="1" dirty="0" smtClean="0">
                <a:solidFill>
                  <a:schemeClr val="bg1"/>
                </a:solidFill>
                <a:latin typeface="Gill Sans MT" pitchFamily="34" charset="0"/>
              </a:rPr>
              <a:t/>
            </a:r>
            <a:br>
              <a:rPr lang="en-US" b="1" dirty="0" smtClean="0">
                <a:solidFill>
                  <a:schemeClr val="bg1"/>
                </a:solidFill>
                <a:latin typeface="Gill Sans MT" pitchFamily="34" charset="0"/>
              </a:rPr>
            </a:br>
            <a:r>
              <a:rPr lang="en-US" b="1" dirty="0">
                <a:latin typeface="Gill Sans MT" pitchFamily="34" charset="0"/>
              </a:rPr>
              <a:t>D</a:t>
            </a:r>
            <a:r>
              <a:rPr lang="en-US" b="1" dirty="0" smtClean="0">
                <a:latin typeface="Gill Sans MT" pitchFamily="34" charset="0"/>
              </a:rPr>
              <a:t>rug </a:t>
            </a:r>
            <a:r>
              <a:rPr lang="en-US" b="1" dirty="0">
                <a:latin typeface="Gill Sans MT" pitchFamily="34" charset="0"/>
              </a:rPr>
              <a:t>M</a:t>
            </a:r>
            <a:r>
              <a:rPr lang="en-US" b="1" dirty="0" smtClean="0">
                <a:latin typeface="Gill Sans MT" pitchFamily="34" charset="0"/>
              </a:rPr>
              <a:t>arket</a:t>
            </a:r>
            <a:r>
              <a:rPr lang="en-US" b="1" dirty="0">
                <a:latin typeface="Gill Sans MT" pitchFamily="34" charset="0"/>
              </a:rPr>
              <a:t/>
            </a:r>
            <a:br>
              <a:rPr lang="en-US" b="1" dirty="0">
                <a:latin typeface="Gill Sans MT" pitchFamily="34" charset="0"/>
              </a:rPr>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8871040"/>
              </p:ext>
            </p:extLst>
          </p:nvPr>
        </p:nvGraphicFramePr>
        <p:xfrm>
          <a:off x="838200" y="963386"/>
          <a:ext cx="10515600" cy="5519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803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255" y="-398286"/>
            <a:ext cx="10968390" cy="1600200"/>
          </a:xfrm>
        </p:spPr>
        <p:txBody>
          <a:bodyPr>
            <a:normAutofit/>
          </a:bodyPr>
          <a:lstStyle/>
          <a:p>
            <a:pPr algn="r"/>
            <a:r>
              <a:rPr lang="en-US" sz="3600" b="1" dirty="0" smtClean="0">
                <a:solidFill>
                  <a:schemeClr val="bg1"/>
                </a:solidFill>
                <a:latin typeface="Gill Sans MT" panose="020B0502020104020203" pitchFamily="34" charset="0"/>
              </a:rPr>
              <a:t>Improvement in crime, drug possession </a:t>
            </a:r>
            <a:br>
              <a:rPr lang="en-US" sz="3600" b="1" dirty="0" smtClean="0">
                <a:solidFill>
                  <a:schemeClr val="bg1"/>
                </a:solidFill>
                <a:latin typeface="Gill Sans MT" panose="020B0502020104020203" pitchFamily="34" charset="0"/>
              </a:rPr>
            </a:br>
            <a:r>
              <a:rPr lang="en-US" sz="3600" b="1" dirty="0" smtClean="0">
                <a:solidFill>
                  <a:schemeClr val="bg1"/>
                </a:solidFill>
                <a:latin typeface="Gill Sans MT" panose="020B0502020104020203" pitchFamily="34" charset="0"/>
              </a:rPr>
              <a:t>and importation of drugs</a:t>
            </a:r>
            <a:endParaRPr lang="en-US" sz="3600" b="1" dirty="0">
              <a:solidFill>
                <a:schemeClr val="bg1"/>
              </a:solidFill>
              <a:latin typeface="Gill Sans MT" panose="020B0502020104020203"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55907447"/>
              </p:ext>
            </p:extLst>
          </p:nvPr>
        </p:nvGraphicFramePr>
        <p:xfrm>
          <a:off x="5225142" y="1861457"/>
          <a:ext cx="6536646" cy="3856365"/>
        </p:xfrm>
        <a:graphic>
          <a:graphicData uri="http://schemas.openxmlformats.org/drawingml/2006/table">
            <a:tbl>
              <a:tblPr firstRow="1" bandRow="1">
                <a:tableStyleId>{5C22544A-7EE6-4342-B048-85BDC9FD1C3A}</a:tableStyleId>
              </a:tblPr>
              <a:tblGrid>
                <a:gridCol w="2178882"/>
                <a:gridCol w="2178882"/>
                <a:gridCol w="2178882"/>
              </a:tblGrid>
              <a:tr h="420171">
                <a:tc>
                  <a:txBody>
                    <a:bodyPr/>
                    <a:lstStyle/>
                    <a:p>
                      <a:endParaRPr lang="en-US" dirty="0"/>
                    </a:p>
                  </a:txBody>
                  <a:tcPr/>
                </a:tc>
                <a:tc>
                  <a:txBody>
                    <a:bodyPr/>
                    <a:lstStyle/>
                    <a:p>
                      <a:pPr algn="ctr"/>
                      <a:r>
                        <a:rPr lang="en-US" dirty="0" smtClean="0"/>
                        <a:t>2012</a:t>
                      </a:r>
                      <a:endParaRPr lang="en-US" dirty="0"/>
                    </a:p>
                  </a:txBody>
                  <a:tcPr/>
                </a:tc>
                <a:tc>
                  <a:txBody>
                    <a:bodyPr/>
                    <a:lstStyle/>
                    <a:p>
                      <a:pPr algn="ctr"/>
                      <a:r>
                        <a:rPr lang="en-US" dirty="0" smtClean="0"/>
                        <a:t>2017</a:t>
                      </a:r>
                      <a:endParaRPr lang="en-US" dirty="0"/>
                    </a:p>
                  </a:txBody>
                  <a:tcPr/>
                </a:tc>
              </a:tr>
              <a:tr h="420171">
                <a:tc>
                  <a:txBody>
                    <a:bodyPr/>
                    <a:lstStyle/>
                    <a:p>
                      <a:r>
                        <a:rPr lang="en-US" dirty="0" smtClean="0"/>
                        <a:t>Against Community</a:t>
                      </a:r>
                      <a:endParaRPr lang="en-US" dirty="0"/>
                    </a:p>
                  </a:txBody>
                  <a:tcPr/>
                </a:tc>
                <a:tc>
                  <a:txBody>
                    <a:bodyPr/>
                    <a:lstStyle/>
                    <a:p>
                      <a:pPr algn="ctr"/>
                      <a:r>
                        <a:rPr lang="en-US" dirty="0" smtClean="0"/>
                        <a:t>722</a:t>
                      </a:r>
                      <a:endParaRPr lang="en-US" dirty="0"/>
                    </a:p>
                  </a:txBody>
                  <a:tcPr/>
                </a:tc>
                <a:tc>
                  <a:txBody>
                    <a:bodyPr/>
                    <a:lstStyle/>
                    <a:p>
                      <a:pPr algn="ctr"/>
                      <a:r>
                        <a:rPr lang="en-US" dirty="0" smtClean="0"/>
                        <a:t>329</a:t>
                      </a:r>
                      <a:endParaRPr lang="en-US" dirty="0"/>
                    </a:p>
                  </a:txBody>
                  <a:tcPr/>
                </a:tc>
              </a:tr>
              <a:tr h="420171">
                <a:tc>
                  <a:txBody>
                    <a:bodyPr/>
                    <a:lstStyle/>
                    <a:p>
                      <a:r>
                        <a:rPr lang="en-US" dirty="0" smtClean="0"/>
                        <a:t>Against Persons</a:t>
                      </a:r>
                      <a:endParaRPr lang="en-US" dirty="0"/>
                    </a:p>
                  </a:txBody>
                  <a:tcPr/>
                </a:tc>
                <a:tc>
                  <a:txBody>
                    <a:bodyPr/>
                    <a:lstStyle/>
                    <a:p>
                      <a:pPr algn="ctr"/>
                      <a:r>
                        <a:rPr lang="en-US" dirty="0" smtClean="0"/>
                        <a:t>676</a:t>
                      </a:r>
                      <a:endParaRPr lang="en-US" dirty="0"/>
                    </a:p>
                  </a:txBody>
                  <a:tcPr/>
                </a:tc>
                <a:tc>
                  <a:txBody>
                    <a:bodyPr/>
                    <a:lstStyle/>
                    <a:p>
                      <a:pPr algn="ctr"/>
                      <a:r>
                        <a:rPr lang="en-US" dirty="0" smtClean="0"/>
                        <a:t>331</a:t>
                      </a:r>
                      <a:endParaRPr lang="en-US" dirty="0"/>
                    </a:p>
                  </a:txBody>
                  <a:tcPr/>
                </a:tc>
              </a:tr>
              <a:tr h="420171">
                <a:tc>
                  <a:txBody>
                    <a:bodyPr/>
                    <a:lstStyle/>
                    <a:p>
                      <a:r>
                        <a:rPr lang="en-US" dirty="0" smtClean="0"/>
                        <a:t>Against Property</a:t>
                      </a:r>
                      <a:endParaRPr lang="en-US" dirty="0"/>
                    </a:p>
                  </a:txBody>
                  <a:tcPr/>
                </a:tc>
                <a:tc>
                  <a:txBody>
                    <a:bodyPr/>
                    <a:lstStyle/>
                    <a:p>
                      <a:pPr algn="ctr"/>
                      <a:r>
                        <a:rPr lang="en-US" dirty="0" smtClean="0"/>
                        <a:t>2,541</a:t>
                      </a:r>
                      <a:endParaRPr lang="en-US" dirty="0"/>
                    </a:p>
                  </a:txBody>
                  <a:tcPr/>
                </a:tc>
                <a:tc>
                  <a:txBody>
                    <a:bodyPr/>
                    <a:lstStyle/>
                    <a:p>
                      <a:pPr algn="ctr"/>
                      <a:r>
                        <a:rPr lang="en-US" dirty="0" smtClean="0"/>
                        <a:t>461</a:t>
                      </a:r>
                      <a:endParaRPr lang="en-US" dirty="0"/>
                    </a:p>
                  </a:txBody>
                  <a:tcPr/>
                </a:tc>
              </a:tr>
              <a:tr h="725227">
                <a:tc>
                  <a:txBody>
                    <a:bodyPr/>
                    <a:lstStyle/>
                    <a:p>
                      <a:r>
                        <a:rPr lang="en-US" dirty="0" smtClean="0"/>
                        <a:t>Drug Offences</a:t>
                      </a:r>
                      <a:r>
                        <a:rPr lang="en-US" baseline="0" dirty="0" smtClean="0"/>
                        <a:t> (Importation)</a:t>
                      </a:r>
                      <a:endParaRPr lang="en-US" dirty="0"/>
                    </a:p>
                  </a:txBody>
                  <a:tcPr/>
                </a:tc>
                <a:tc>
                  <a:txBody>
                    <a:bodyPr/>
                    <a:lstStyle/>
                    <a:p>
                      <a:pPr algn="ctr"/>
                      <a:r>
                        <a:rPr lang="en-US" dirty="0" smtClean="0"/>
                        <a:t>144</a:t>
                      </a:r>
                      <a:endParaRPr lang="en-US" dirty="0"/>
                    </a:p>
                  </a:txBody>
                  <a:tcPr/>
                </a:tc>
                <a:tc>
                  <a:txBody>
                    <a:bodyPr/>
                    <a:lstStyle/>
                    <a:p>
                      <a:pPr algn="ctr"/>
                      <a:r>
                        <a:rPr lang="en-US" dirty="0" smtClean="0"/>
                        <a:t>41</a:t>
                      </a:r>
                      <a:r>
                        <a:rPr lang="en-US" baseline="0" dirty="0" smtClean="0"/>
                        <a:t> (2016)</a:t>
                      </a:r>
                      <a:endParaRPr lang="en-US" dirty="0"/>
                    </a:p>
                  </a:txBody>
                  <a:tcPr/>
                </a:tc>
              </a:tr>
              <a:tr h="725227">
                <a:tc>
                  <a:txBody>
                    <a:bodyPr/>
                    <a:lstStyle/>
                    <a:p>
                      <a:r>
                        <a:rPr lang="en-US" dirty="0" smtClean="0"/>
                        <a:t>Drug</a:t>
                      </a:r>
                      <a:r>
                        <a:rPr lang="en-US" baseline="0" dirty="0" smtClean="0"/>
                        <a:t> Offences (Local)</a:t>
                      </a:r>
                      <a:endParaRPr lang="en-US" dirty="0"/>
                    </a:p>
                  </a:txBody>
                  <a:tcPr/>
                </a:tc>
                <a:tc>
                  <a:txBody>
                    <a:bodyPr/>
                    <a:lstStyle/>
                    <a:p>
                      <a:pPr algn="ctr"/>
                      <a:r>
                        <a:rPr lang="en-US" dirty="0" smtClean="0"/>
                        <a:t>436</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306 (2016)</a:t>
                      </a:r>
                      <a:endParaRPr lang="en-US" dirty="0" smtClean="0"/>
                    </a:p>
                    <a:p>
                      <a:pPr algn="ctr"/>
                      <a:endParaRPr lang="en-US" dirty="0"/>
                    </a:p>
                  </a:txBody>
                  <a:tcPr/>
                </a:tc>
              </a:tr>
              <a:tr h="725227">
                <a:tc>
                  <a:txBody>
                    <a:bodyPr/>
                    <a:lstStyle/>
                    <a:p>
                      <a:r>
                        <a:rPr lang="en-US" dirty="0" smtClean="0"/>
                        <a:t>Total Drug Seizure</a:t>
                      </a:r>
                      <a:r>
                        <a:rPr lang="en-US" baseline="0" dirty="0" smtClean="0"/>
                        <a:t> Arrests</a:t>
                      </a:r>
                      <a:endParaRPr lang="en-US" dirty="0"/>
                    </a:p>
                  </a:txBody>
                  <a:tcPr/>
                </a:tc>
                <a:tc>
                  <a:txBody>
                    <a:bodyPr/>
                    <a:lstStyle/>
                    <a:p>
                      <a:pPr algn="ctr"/>
                      <a:r>
                        <a:rPr lang="en-US" dirty="0" smtClean="0"/>
                        <a:t>531</a:t>
                      </a:r>
                      <a:endParaRPr lang="en-US" dirty="0"/>
                    </a:p>
                  </a:txBody>
                  <a:tcPr/>
                </a:tc>
                <a:tc>
                  <a:txBody>
                    <a:bodyPr/>
                    <a:lstStyle/>
                    <a:p>
                      <a:pPr algn="ctr"/>
                      <a:r>
                        <a:rPr lang="en-US" dirty="0" smtClean="0"/>
                        <a:t>419</a:t>
                      </a:r>
                      <a:endParaRPr lang="en-US" dirty="0"/>
                    </a:p>
                  </a:txBody>
                  <a:tcPr/>
                </a:tc>
              </a:tr>
            </a:tbl>
          </a:graphicData>
        </a:graphic>
      </p:graphicFrame>
      <p:sp>
        <p:nvSpPr>
          <p:cNvPr id="5" name="Text Placeholder 4"/>
          <p:cNvSpPr>
            <a:spLocks noGrp="1"/>
          </p:cNvSpPr>
          <p:nvPr>
            <p:ph type="body" sz="half" idx="2"/>
          </p:nvPr>
        </p:nvSpPr>
        <p:spPr>
          <a:xfrm>
            <a:off x="101599" y="1685483"/>
            <a:ext cx="4864717" cy="4661078"/>
          </a:xfrm>
        </p:spPr>
        <p:txBody>
          <a:bodyPr>
            <a:noAutofit/>
          </a:bodyPr>
          <a:lstStyle/>
          <a:p>
            <a:pPr lvl="1"/>
            <a:r>
              <a:rPr lang="en-US" sz="2000" dirty="0">
                <a:solidFill>
                  <a:schemeClr val="bg1"/>
                </a:solidFill>
                <a:latin typeface="Gill Sans MT" panose="020B0502020104020203" pitchFamily="34" charset="0"/>
                <a:ea typeface="Arial" charset="0"/>
                <a:cs typeface="Arial" charset="0"/>
              </a:rPr>
              <a:t>Crimes reported against persons or the community declined</a:t>
            </a:r>
          </a:p>
          <a:p>
            <a:pPr lvl="1"/>
            <a:endParaRPr lang="en-US" sz="2000" dirty="0">
              <a:solidFill>
                <a:schemeClr val="bg1"/>
              </a:solidFill>
              <a:latin typeface="Gill Sans MT" panose="020B0502020104020203" pitchFamily="34" charset="0"/>
              <a:ea typeface="Arial" charset="0"/>
              <a:cs typeface="Arial" charset="0"/>
            </a:endParaRPr>
          </a:p>
          <a:p>
            <a:pPr lvl="1"/>
            <a:r>
              <a:rPr lang="en-US" sz="2000" dirty="0">
                <a:solidFill>
                  <a:schemeClr val="bg1"/>
                </a:solidFill>
                <a:latin typeface="Gill Sans MT" panose="020B0502020104020203" pitchFamily="34" charset="0"/>
                <a:ea typeface="Arial" charset="0"/>
                <a:cs typeface="Arial" charset="0"/>
              </a:rPr>
              <a:t>Crimes against property </a:t>
            </a:r>
            <a:r>
              <a:rPr lang="en-US" sz="2000" dirty="0" smtClean="0">
                <a:solidFill>
                  <a:schemeClr val="bg1"/>
                </a:solidFill>
                <a:latin typeface="Gill Sans MT" panose="020B0502020104020203" pitchFamily="34" charset="0"/>
                <a:ea typeface="Arial" charset="0"/>
                <a:cs typeface="Arial" charset="0"/>
              </a:rPr>
              <a:t>declined significantly </a:t>
            </a:r>
          </a:p>
          <a:p>
            <a:pPr lvl="1"/>
            <a:endParaRPr lang="en-US" sz="2000" dirty="0">
              <a:solidFill>
                <a:schemeClr val="bg1"/>
              </a:solidFill>
              <a:latin typeface="Gill Sans MT" panose="020B0502020104020203" pitchFamily="34" charset="0"/>
              <a:ea typeface="Arial" charset="0"/>
              <a:cs typeface="Arial" charset="0"/>
            </a:endParaRPr>
          </a:p>
          <a:p>
            <a:pPr lvl="1"/>
            <a:r>
              <a:rPr lang="en-US" sz="2000" dirty="0">
                <a:solidFill>
                  <a:schemeClr val="bg1"/>
                </a:solidFill>
                <a:latin typeface="Gill Sans MT" panose="020B0502020104020203" pitchFamily="34" charset="0"/>
                <a:ea typeface="Arial" charset="0"/>
                <a:cs typeface="Arial" charset="0"/>
              </a:rPr>
              <a:t>Substantial reduction in drug offenses, both local and importation </a:t>
            </a:r>
            <a:r>
              <a:rPr lang="en-US" sz="2000" dirty="0" smtClean="0">
                <a:solidFill>
                  <a:schemeClr val="bg1"/>
                </a:solidFill>
                <a:latin typeface="Gill Sans MT" panose="020B0502020104020203" pitchFamily="34" charset="0"/>
                <a:ea typeface="Arial" charset="0"/>
                <a:cs typeface="Arial" charset="0"/>
              </a:rPr>
              <a:t>offenses, in 2016</a:t>
            </a:r>
            <a:endParaRPr lang="en-US" sz="2000" dirty="0">
              <a:solidFill>
                <a:schemeClr val="bg1"/>
              </a:solidFill>
              <a:latin typeface="Gill Sans MT" panose="020B0502020104020203" pitchFamily="34" charset="0"/>
              <a:ea typeface="Arial" charset="0"/>
              <a:cs typeface="Arial" charset="0"/>
            </a:endParaRPr>
          </a:p>
          <a:p>
            <a:pPr lvl="1"/>
            <a:endParaRPr lang="en-US" sz="2000" dirty="0">
              <a:solidFill>
                <a:schemeClr val="bg1"/>
              </a:solidFill>
              <a:latin typeface="Gill Sans MT" panose="020B0502020104020203" pitchFamily="34" charset="0"/>
              <a:ea typeface="Arial" charset="0"/>
              <a:cs typeface="Arial" charset="0"/>
            </a:endParaRPr>
          </a:p>
          <a:p>
            <a:pPr lvl="1"/>
            <a:r>
              <a:rPr lang="en-US" sz="2000" dirty="0">
                <a:solidFill>
                  <a:schemeClr val="bg1"/>
                </a:solidFill>
                <a:latin typeface="Gill Sans MT" panose="020B0502020104020203" pitchFamily="34" charset="0"/>
                <a:ea typeface="Arial" charset="0"/>
                <a:cs typeface="Arial" charset="0"/>
              </a:rPr>
              <a:t>Drug Possession: </a:t>
            </a:r>
            <a:r>
              <a:rPr lang="en-US" sz="2000" dirty="0" smtClean="0">
                <a:solidFill>
                  <a:schemeClr val="bg1"/>
                </a:solidFill>
                <a:latin typeface="Gill Sans MT" panose="020B0502020104020203" pitchFamily="34" charset="0"/>
                <a:ea typeface="Arial" charset="0"/>
                <a:cs typeface="Arial" charset="0"/>
              </a:rPr>
              <a:t>largest </a:t>
            </a:r>
            <a:r>
              <a:rPr lang="en-US" sz="2000" dirty="0">
                <a:solidFill>
                  <a:schemeClr val="bg1"/>
                </a:solidFill>
                <a:latin typeface="Gill Sans MT" panose="020B0502020104020203" pitchFamily="34" charset="0"/>
                <a:ea typeface="Arial" charset="0"/>
                <a:cs typeface="Arial" charset="0"/>
              </a:rPr>
              <a:t>reported area of drug offenses in </a:t>
            </a:r>
            <a:r>
              <a:rPr lang="en-US" sz="2000" dirty="0" smtClean="0">
                <a:solidFill>
                  <a:schemeClr val="bg1"/>
                </a:solidFill>
                <a:latin typeface="Gill Sans MT" panose="020B0502020104020203" pitchFamily="34" charset="0"/>
                <a:ea typeface="Arial" charset="0"/>
                <a:cs typeface="Arial" charset="0"/>
              </a:rPr>
              <a:t>2012 and 2017 </a:t>
            </a:r>
            <a:r>
              <a:rPr lang="en-US" sz="2000" dirty="0">
                <a:solidFill>
                  <a:schemeClr val="bg1"/>
                </a:solidFill>
                <a:latin typeface="Gill Sans MT" panose="020B0502020104020203" pitchFamily="34" charset="0"/>
                <a:ea typeface="Arial" charset="0"/>
                <a:cs typeface="Arial" charset="0"/>
              </a:rPr>
              <a:t>was for cannabis possession</a:t>
            </a:r>
          </a:p>
          <a:p>
            <a:pPr lvl="1"/>
            <a:endParaRPr lang="en-US" sz="2000" dirty="0">
              <a:solidFill>
                <a:schemeClr val="bg1"/>
              </a:solidFill>
              <a:latin typeface="Gill Sans MT" panose="020B0502020104020203" pitchFamily="34" charset="0"/>
              <a:ea typeface="Arial" charset="0"/>
              <a:cs typeface="Arial" charset="0"/>
            </a:endParaRPr>
          </a:p>
          <a:p>
            <a:pPr lvl="1"/>
            <a:r>
              <a:rPr lang="en-US" sz="2000" dirty="0">
                <a:solidFill>
                  <a:schemeClr val="bg1"/>
                </a:solidFill>
                <a:latin typeface="Gill Sans MT" panose="020B0502020104020203" pitchFamily="34" charset="0"/>
                <a:ea typeface="Arial" charset="0"/>
                <a:cs typeface="Arial" charset="0"/>
              </a:rPr>
              <a:t>Drug seizures are also down over the </a:t>
            </a:r>
            <a:r>
              <a:rPr lang="en-US" sz="2000" dirty="0" smtClean="0">
                <a:solidFill>
                  <a:schemeClr val="bg1"/>
                </a:solidFill>
                <a:latin typeface="Gill Sans MT" panose="020B0502020104020203" pitchFamily="34" charset="0"/>
                <a:ea typeface="Arial" charset="0"/>
                <a:cs typeface="Arial" charset="0"/>
              </a:rPr>
              <a:t>period</a:t>
            </a:r>
            <a:endParaRPr lang="en-US" sz="2000" dirty="0">
              <a:solidFill>
                <a:schemeClr val="bg1"/>
              </a:solidFill>
              <a:latin typeface="Gill Sans MT" panose="020B0502020104020203" pitchFamily="34" charset="0"/>
              <a:ea typeface="Arial" charset="0"/>
              <a:cs typeface="Arial" charset="0"/>
            </a:endParaRPr>
          </a:p>
        </p:txBody>
      </p:sp>
    </p:spTree>
    <p:extLst>
      <p:ext uri="{BB962C8B-B14F-4D97-AF65-F5344CB8AC3E}">
        <p14:creationId xmlns:p14="http://schemas.microsoft.com/office/powerpoint/2010/main" val="918942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95143" y="173182"/>
            <a:ext cx="8477251" cy="904875"/>
          </a:xfrm>
        </p:spPr>
        <p:txBody>
          <a:bodyPr/>
          <a:lstStyle/>
          <a:p>
            <a:pPr algn="r"/>
            <a:r>
              <a:rPr lang="en-US" b="1" dirty="0" smtClean="0">
                <a:solidFill>
                  <a:schemeClr val="bg1"/>
                </a:solidFill>
                <a:latin typeface="Gill Sans MT" panose="020B0502020104020203" pitchFamily="34" charset="0"/>
              </a:rPr>
              <a:t>Alcohol and Driving </a:t>
            </a:r>
            <a:endParaRPr lang="en-US" b="1" dirty="0">
              <a:solidFill>
                <a:schemeClr val="bg1"/>
              </a:solidFill>
              <a:latin typeface="Gill Sans MT" panose="020B0502020104020203" pitchFamily="34" charset="0"/>
            </a:endParaRPr>
          </a:p>
        </p:txBody>
      </p:sp>
      <p:sp>
        <p:nvSpPr>
          <p:cNvPr id="6" name="Slide Number Placeholder 2"/>
          <p:cNvSpPr>
            <a:spLocks noGrp="1"/>
          </p:cNvSpPr>
          <p:nvPr>
            <p:ph type="sldNum" sz="quarter" idx="12"/>
          </p:nvPr>
        </p:nvSpPr>
        <p:spPr>
          <a:xfrm>
            <a:off x="9197741" y="6183096"/>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5914AE-41C5-4A30-B3BF-4F49772FC501}" type="slidenum">
              <a:rPr kumimoji="0" lang="en-US" sz="1400" i="0" u="none" strike="noStrike" kern="0" cap="none" spc="0" normalizeH="0" baseline="0" noProof="0" smtClean="0">
                <a:ln>
                  <a:noFill/>
                </a:ln>
                <a:solidFill>
                  <a:schemeClr val="bg1"/>
                </a:solidFill>
                <a:effectLst/>
                <a:uLnTx/>
                <a:uFillTx/>
                <a:latin typeface="Gill Sans MT" panose="020B0502020104020203" pitchFamily="34" charset="0"/>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400" i="0" u="none" strike="noStrike" kern="0" cap="none" spc="0" normalizeH="0" baseline="0" noProof="0" dirty="0">
              <a:ln>
                <a:noFill/>
              </a:ln>
              <a:solidFill>
                <a:schemeClr val="bg1"/>
              </a:solidFill>
              <a:effectLst/>
              <a:uLnTx/>
              <a:uFillTx/>
              <a:latin typeface="Gill Sans MT" panose="020B0502020104020203" pitchFamily="34" charset="0"/>
            </a:endParaRPr>
          </a:p>
        </p:txBody>
      </p:sp>
      <p:graphicFrame>
        <p:nvGraphicFramePr>
          <p:cNvPr id="10" name="Chart 9"/>
          <p:cNvGraphicFramePr/>
          <p:nvPr>
            <p:extLst>
              <p:ext uri="{D42A27DB-BD31-4B8C-83A1-F6EECF244321}">
                <p14:modId xmlns:p14="http://schemas.microsoft.com/office/powerpoint/2010/main" val="1718439229"/>
              </p:ext>
            </p:extLst>
          </p:nvPr>
        </p:nvGraphicFramePr>
        <p:xfrm>
          <a:off x="239152" y="1479968"/>
          <a:ext cx="7695026" cy="521568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8730950" y="1285242"/>
            <a:ext cx="3461050" cy="5262979"/>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In </a:t>
            </a:r>
            <a:r>
              <a:rPr lang="en-US" sz="2400" dirty="0" smtClean="0">
                <a:solidFill>
                  <a:schemeClr val="bg1"/>
                </a:solidFill>
                <a:latin typeface="Gill Sans MT" panose="020B0502020104020203" pitchFamily="34" charset="0"/>
              </a:rPr>
              <a:t>2017, </a:t>
            </a:r>
            <a:r>
              <a:rPr lang="en-US" sz="2400" b="1" dirty="0" smtClean="0">
                <a:solidFill>
                  <a:srgbClr val="14ADAF"/>
                </a:solidFill>
                <a:latin typeface="Gill Sans MT" panose="020B0502020104020203" pitchFamily="34" charset="0"/>
              </a:rPr>
              <a:t>194</a:t>
            </a:r>
            <a:r>
              <a:rPr lang="en-US" sz="2400" dirty="0" smtClean="0">
                <a:solidFill>
                  <a:schemeClr val="bg1"/>
                </a:solidFill>
                <a:latin typeface="Gill Sans MT" panose="020B0502020104020203" pitchFamily="34" charset="0"/>
              </a:rPr>
              <a:t> </a:t>
            </a:r>
            <a:r>
              <a:rPr lang="en-US" sz="2400" dirty="0">
                <a:solidFill>
                  <a:schemeClr val="bg1"/>
                </a:solidFill>
                <a:latin typeface="Gill Sans MT" panose="020B0502020104020203" pitchFamily="34" charset="0"/>
              </a:rPr>
              <a:t>persons were </a:t>
            </a:r>
            <a:r>
              <a:rPr lang="en-US" sz="2400" b="1" dirty="0">
                <a:solidFill>
                  <a:srgbClr val="14ADAF"/>
                </a:solidFill>
                <a:latin typeface="Gill Sans MT" panose="020B0502020104020203" pitchFamily="34" charset="0"/>
              </a:rPr>
              <a:t>stopped</a:t>
            </a:r>
            <a:r>
              <a:rPr lang="en-US" sz="2400" dirty="0">
                <a:solidFill>
                  <a:schemeClr val="bg1"/>
                </a:solidFill>
                <a:latin typeface="Gill Sans MT" panose="020B0502020104020203" pitchFamily="34" charset="0"/>
              </a:rPr>
              <a:t> </a:t>
            </a:r>
            <a:r>
              <a:rPr lang="en-US" sz="2400" dirty="0" smtClean="0">
                <a:solidFill>
                  <a:schemeClr val="bg1"/>
                </a:solidFill>
                <a:latin typeface="Gill Sans MT" panose="020B0502020104020203" pitchFamily="34" charset="0"/>
              </a:rPr>
              <a:t>for </a:t>
            </a:r>
            <a:r>
              <a:rPr lang="en-US" sz="2400" dirty="0">
                <a:solidFill>
                  <a:schemeClr val="bg1"/>
                </a:solidFill>
                <a:latin typeface="Gill Sans MT" panose="020B0502020104020203" pitchFamily="34" charset="0"/>
              </a:rPr>
              <a:t>a breathalyzer, </a:t>
            </a:r>
            <a:r>
              <a:rPr lang="en-US" sz="2400" b="1" dirty="0" smtClean="0">
                <a:solidFill>
                  <a:srgbClr val="14ADAF"/>
                </a:solidFill>
                <a:latin typeface="Gill Sans MT" panose="020B0502020104020203" pitchFamily="34" charset="0"/>
              </a:rPr>
              <a:t>194</a:t>
            </a:r>
            <a:r>
              <a:rPr lang="en-US" sz="2400" dirty="0" smtClean="0">
                <a:solidFill>
                  <a:schemeClr val="bg1"/>
                </a:solidFill>
                <a:latin typeface="Gill Sans MT" panose="020B0502020104020203" pitchFamily="34" charset="0"/>
              </a:rPr>
              <a:t> </a:t>
            </a:r>
            <a:r>
              <a:rPr lang="en-US" sz="2400" dirty="0">
                <a:solidFill>
                  <a:schemeClr val="bg1"/>
                </a:solidFill>
                <a:latin typeface="Gill Sans MT" panose="020B0502020104020203" pitchFamily="34" charset="0"/>
              </a:rPr>
              <a:t>of whom </a:t>
            </a:r>
            <a:r>
              <a:rPr lang="en-US" sz="2400" b="1" dirty="0">
                <a:solidFill>
                  <a:srgbClr val="14ADAF"/>
                </a:solidFill>
                <a:latin typeface="Gill Sans MT" panose="020B0502020104020203" pitchFamily="34" charset="0"/>
              </a:rPr>
              <a:t>gave samples</a:t>
            </a:r>
            <a:r>
              <a:rPr lang="en-US" sz="2400" dirty="0">
                <a:solidFill>
                  <a:schemeClr val="bg1"/>
                </a:solidFill>
                <a:latin typeface="Gill Sans MT" panose="020B0502020104020203" pitchFamily="34" charset="0"/>
              </a:rPr>
              <a:t>.</a:t>
            </a:r>
          </a:p>
          <a:p>
            <a:endParaRPr lang="en-US" sz="2400" dirty="0">
              <a:solidFill>
                <a:schemeClr val="bg1"/>
              </a:solidFill>
              <a:latin typeface="Gill Sans MT" panose="020B0502020104020203" pitchFamily="34" charset="0"/>
            </a:endParaRPr>
          </a:p>
          <a:p>
            <a:r>
              <a:rPr lang="en-US" sz="2400" dirty="0">
                <a:solidFill>
                  <a:schemeClr val="bg1"/>
                </a:solidFill>
                <a:latin typeface="Gill Sans MT" panose="020B0502020104020203" pitchFamily="34" charset="0"/>
              </a:rPr>
              <a:t>vs</a:t>
            </a:r>
            <a:r>
              <a:rPr lang="en-US" sz="2400" dirty="0" smtClean="0">
                <a:solidFill>
                  <a:schemeClr val="bg1"/>
                </a:solidFill>
                <a:latin typeface="Gill Sans MT" panose="020B0502020104020203" pitchFamily="34" charset="0"/>
              </a:rPr>
              <a:t>.</a:t>
            </a:r>
          </a:p>
          <a:p>
            <a:endParaRPr lang="en-US" sz="2400" dirty="0">
              <a:solidFill>
                <a:schemeClr val="bg1"/>
              </a:solidFill>
              <a:latin typeface="Gill Sans MT" panose="020B0502020104020203" pitchFamily="34" charset="0"/>
            </a:endParaRPr>
          </a:p>
          <a:p>
            <a:r>
              <a:rPr lang="en-US" sz="2400" dirty="0">
                <a:solidFill>
                  <a:schemeClr val="bg1"/>
                </a:solidFill>
                <a:latin typeface="Gill Sans MT" panose="020B0502020104020203" pitchFamily="34" charset="0"/>
              </a:rPr>
              <a:t>In </a:t>
            </a:r>
            <a:r>
              <a:rPr lang="en-US" sz="2400" dirty="0" smtClean="0">
                <a:solidFill>
                  <a:schemeClr val="bg1"/>
                </a:solidFill>
                <a:latin typeface="Gill Sans MT" panose="020B0502020104020203" pitchFamily="34" charset="0"/>
              </a:rPr>
              <a:t>2012, </a:t>
            </a:r>
            <a:r>
              <a:rPr lang="en-US" sz="2400" b="1" dirty="0" smtClean="0">
                <a:solidFill>
                  <a:srgbClr val="14ADAF"/>
                </a:solidFill>
                <a:latin typeface="Gill Sans MT" panose="020B0502020104020203" pitchFamily="34" charset="0"/>
              </a:rPr>
              <a:t>246</a:t>
            </a:r>
            <a:r>
              <a:rPr lang="en-US" sz="2400" dirty="0" smtClean="0">
                <a:solidFill>
                  <a:schemeClr val="bg1"/>
                </a:solidFill>
                <a:latin typeface="Gill Sans MT" panose="020B0502020104020203" pitchFamily="34" charset="0"/>
              </a:rPr>
              <a:t> </a:t>
            </a:r>
            <a:r>
              <a:rPr lang="en-US" sz="2400" dirty="0">
                <a:solidFill>
                  <a:schemeClr val="bg1"/>
                </a:solidFill>
                <a:latin typeface="Gill Sans MT" panose="020B0502020104020203" pitchFamily="34" charset="0"/>
              </a:rPr>
              <a:t>persons were </a:t>
            </a:r>
            <a:r>
              <a:rPr lang="en-US" sz="2400" b="1" dirty="0">
                <a:solidFill>
                  <a:srgbClr val="14ADAF"/>
                </a:solidFill>
                <a:latin typeface="Gill Sans MT" panose="020B0502020104020203" pitchFamily="34" charset="0"/>
              </a:rPr>
              <a:t>stopped</a:t>
            </a:r>
            <a:r>
              <a:rPr lang="en-US" sz="2400" dirty="0">
                <a:solidFill>
                  <a:schemeClr val="bg1"/>
                </a:solidFill>
                <a:latin typeface="Gill Sans MT" panose="020B0502020104020203" pitchFamily="34" charset="0"/>
              </a:rPr>
              <a:t> for a </a:t>
            </a:r>
            <a:r>
              <a:rPr lang="en-US" sz="2400" dirty="0" err="1">
                <a:solidFill>
                  <a:schemeClr val="bg1"/>
                </a:solidFill>
                <a:latin typeface="Gill Sans MT" panose="020B0502020104020203" pitchFamily="34" charset="0"/>
              </a:rPr>
              <a:t>breathalyzer</a:t>
            </a:r>
            <a:r>
              <a:rPr lang="en-US" sz="2400" dirty="0">
                <a:solidFill>
                  <a:schemeClr val="bg1"/>
                </a:solidFill>
                <a:latin typeface="Gill Sans MT" panose="020B0502020104020203" pitchFamily="34" charset="0"/>
              </a:rPr>
              <a:t>, </a:t>
            </a:r>
            <a:r>
              <a:rPr lang="en-US" sz="2400" b="1" dirty="0" smtClean="0">
                <a:solidFill>
                  <a:srgbClr val="14ADAF"/>
                </a:solidFill>
                <a:latin typeface="Gill Sans MT" panose="020B0502020104020203" pitchFamily="34" charset="0"/>
              </a:rPr>
              <a:t>205</a:t>
            </a:r>
            <a:r>
              <a:rPr lang="en-US" sz="2400" dirty="0" smtClean="0">
                <a:solidFill>
                  <a:schemeClr val="bg1"/>
                </a:solidFill>
                <a:latin typeface="Gill Sans MT" panose="020B0502020104020203" pitchFamily="34" charset="0"/>
              </a:rPr>
              <a:t> </a:t>
            </a:r>
            <a:r>
              <a:rPr lang="en-US" sz="2400" dirty="0">
                <a:solidFill>
                  <a:schemeClr val="bg1"/>
                </a:solidFill>
                <a:latin typeface="Gill Sans MT" panose="020B0502020104020203" pitchFamily="34" charset="0"/>
              </a:rPr>
              <a:t>of whom </a:t>
            </a:r>
            <a:r>
              <a:rPr lang="en-US" sz="2400" b="1" dirty="0">
                <a:solidFill>
                  <a:srgbClr val="14ADAF"/>
                </a:solidFill>
                <a:latin typeface="Gill Sans MT" panose="020B0502020104020203" pitchFamily="34" charset="0"/>
              </a:rPr>
              <a:t>gave samples</a:t>
            </a:r>
            <a:r>
              <a:rPr lang="en-US" sz="2400" dirty="0">
                <a:solidFill>
                  <a:schemeClr val="bg1"/>
                </a:solidFill>
                <a:latin typeface="Gill Sans MT" panose="020B0502020104020203" pitchFamily="34" charset="0"/>
              </a:rPr>
              <a:t>.</a:t>
            </a:r>
          </a:p>
          <a:p>
            <a:endParaRPr lang="en-US" sz="2400" dirty="0">
              <a:solidFill>
                <a:schemeClr val="bg1"/>
              </a:solidFill>
              <a:latin typeface="Gill Sans MT" panose="020B0502020104020203" pitchFamily="34" charset="0"/>
            </a:endParaRPr>
          </a:p>
          <a:p>
            <a:endParaRPr lang="en-US" sz="2400" dirty="0">
              <a:solidFill>
                <a:schemeClr val="bg1"/>
              </a:solidFill>
              <a:latin typeface="Gill Sans MT" panose="020B0502020104020203" pitchFamily="34" charset="0"/>
            </a:endParaRPr>
          </a:p>
          <a:p>
            <a:endParaRPr lang="en-US" sz="2400" dirty="0">
              <a:solidFill>
                <a:schemeClr val="bg1"/>
              </a:solidFill>
              <a:latin typeface="Gill Sans MT" panose="020B0502020104020203" pitchFamily="34" charset="0"/>
            </a:endParaRPr>
          </a:p>
        </p:txBody>
      </p:sp>
      <p:sp>
        <p:nvSpPr>
          <p:cNvPr id="13" name="TextBox 12"/>
          <p:cNvSpPr txBox="1"/>
          <p:nvPr/>
        </p:nvSpPr>
        <p:spPr>
          <a:xfrm>
            <a:off x="3700717" y="6447629"/>
            <a:ext cx="12192000" cy="307777"/>
          </a:xfrm>
          <a:prstGeom prst="rect">
            <a:avLst/>
          </a:prstGeom>
          <a:noFill/>
        </p:spPr>
        <p:txBody>
          <a:bodyPr wrap="square" rtlCol="0">
            <a:spAutoFit/>
          </a:bodyPr>
          <a:lstStyle/>
          <a:p>
            <a:pPr algn="ctr"/>
            <a:r>
              <a:rPr lang="en-US" sz="1400" dirty="0">
                <a:solidFill>
                  <a:schemeClr val="bg1">
                    <a:lumMod val="85000"/>
                  </a:schemeClr>
                </a:solidFill>
                <a:latin typeface="Gill Sans MT" panose="020B0502020104020203" pitchFamily="34" charset="0"/>
              </a:rPr>
              <a:t>Source: Bermuda Police Service</a:t>
            </a:r>
          </a:p>
        </p:txBody>
      </p:sp>
    </p:spTree>
    <p:extLst>
      <p:ext uri="{BB962C8B-B14F-4D97-AF65-F5344CB8AC3E}">
        <p14:creationId xmlns:p14="http://schemas.microsoft.com/office/powerpoint/2010/main" val="3334573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4024300015"/>
              </p:ext>
            </p:extLst>
          </p:nvPr>
        </p:nvGraphicFramePr>
        <p:xfrm>
          <a:off x="4266080" y="1444428"/>
          <a:ext cx="3657600" cy="452523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3875314" y="0"/>
            <a:ext cx="8477251" cy="904875"/>
          </a:xfrm>
        </p:spPr>
        <p:txBody>
          <a:bodyPr>
            <a:normAutofit/>
          </a:bodyPr>
          <a:lstStyle/>
          <a:p>
            <a:pPr algn="r"/>
            <a:r>
              <a:rPr lang="en-US" b="1" dirty="0" smtClean="0">
                <a:solidFill>
                  <a:schemeClr val="bg1"/>
                </a:solidFill>
                <a:latin typeface="Gill Sans MT" panose="020B0502020104020203" pitchFamily="34" charset="0"/>
              </a:rPr>
              <a:t>Alcohol-Related </a:t>
            </a:r>
            <a:r>
              <a:rPr lang="en-US" b="1" dirty="0">
                <a:solidFill>
                  <a:schemeClr val="bg1"/>
                </a:solidFill>
                <a:latin typeface="Gill Sans MT" panose="020B0502020104020203" pitchFamily="34" charset="0"/>
              </a:rPr>
              <a:t>Offences</a:t>
            </a:r>
          </a:p>
        </p:txBody>
      </p:sp>
      <p:sp>
        <p:nvSpPr>
          <p:cNvPr id="6" name="Slide Number Placeholder 2"/>
          <p:cNvSpPr>
            <a:spLocks noGrp="1"/>
          </p:cNvSpPr>
          <p:nvPr>
            <p:ph type="sldNum" sz="quarter" idx="12"/>
          </p:nvPr>
        </p:nvSpPr>
        <p:spPr>
          <a:xfrm>
            <a:off x="9197741" y="6183096"/>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5914AE-41C5-4A30-B3BF-4F49772FC501}" type="slidenum">
              <a:rPr kumimoji="0" lang="en-US" i="0" u="none" strike="noStrike" kern="0" cap="none" spc="0" normalizeH="0" baseline="0" noProof="0" smtClean="0">
                <a:ln>
                  <a:noFill/>
                </a:ln>
                <a:solidFill>
                  <a:schemeClr val="bg1"/>
                </a:solidFill>
                <a:effectLst/>
                <a:uLnTx/>
                <a:uFillTx/>
                <a:latin typeface="Gill Sans MT" panose="020B0502020104020203" pitchFamily="34" charset="0"/>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i="0" u="none" strike="noStrike" kern="0" cap="none" spc="0" normalizeH="0" baseline="0" noProof="0" dirty="0">
              <a:ln>
                <a:noFill/>
              </a:ln>
              <a:solidFill>
                <a:schemeClr val="bg1"/>
              </a:solidFill>
              <a:effectLst/>
              <a:uLnTx/>
              <a:uFillTx/>
              <a:latin typeface="Gill Sans MT" panose="020B0502020104020203" pitchFamily="34" charset="0"/>
            </a:endParaRPr>
          </a:p>
        </p:txBody>
      </p:sp>
      <p:graphicFrame>
        <p:nvGraphicFramePr>
          <p:cNvPr id="13" name="Chart 12"/>
          <p:cNvGraphicFramePr/>
          <p:nvPr>
            <p:extLst>
              <p:ext uri="{D42A27DB-BD31-4B8C-83A1-F6EECF244321}">
                <p14:modId xmlns:p14="http://schemas.microsoft.com/office/powerpoint/2010/main" val="2492420278"/>
              </p:ext>
            </p:extLst>
          </p:nvPr>
        </p:nvGraphicFramePr>
        <p:xfrm>
          <a:off x="342900" y="1362635"/>
          <a:ext cx="3923180" cy="46626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377539873"/>
              </p:ext>
            </p:extLst>
          </p:nvPr>
        </p:nvGraphicFramePr>
        <p:xfrm>
          <a:off x="7944970" y="1362634"/>
          <a:ext cx="3901890" cy="4588436"/>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0" y="6472470"/>
            <a:ext cx="12192000" cy="307777"/>
          </a:xfrm>
          <a:prstGeom prst="rect">
            <a:avLst/>
          </a:prstGeom>
          <a:noFill/>
        </p:spPr>
        <p:txBody>
          <a:bodyPr wrap="square" rtlCol="0">
            <a:spAutoFit/>
          </a:bodyPr>
          <a:lstStyle/>
          <a:p>
            <a:pPr algn="ctr"/>
            <a:r>
              <a:rPr lang="en-US" sz="1400" dirty="0">
                <a:solidFill>
                  <a:schemeClr val="bg1">
                    <a:lumMod val="85000"/>
                  </a:schemeClr>
                </a:solidFill>
                <a:latin typeface="Gill Sans MT" panose="020B0502020104020203" pitchFamily="34" charset="0"/>
              </a:rPr>
              <a:t>Source: Supreme Court</a:t>
            </a:r>
          </a:p>
        </p:txBody>
      </p:sp>
    </p:spTree>
    <p:extLst>
      <p:ext uri="{BB962C8B-B14F-4D97-AF65-F5344CB8AC3E}">
        <p14:creationId xmlns:p14="http://schemas.microsoft.com/office/powerpoint/2010/main" val="2167524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2"/>
          </p:nvPr>
        </p:nvSpPr>
        <p:spPr/>
        <p:txBody>
          <a:bodyPr/>
          <a:lstStyle/>
          <a:p>
            <a:pPr algn="just"/>
            <a:r>
              <a:rPr lang="en-US" dirty="0">
                <a:solidFill>
                  <a:schemeClr val="bg1"/>
                </a:solidFill>
                <a:latin typeface="Gill Sans MT" panose="020B0502020104020203" pitchFamily="34" charset="0"/>
              </a:rPr>
              <a:t>There were </a:t>
            </a:r>
            <a:r>
              <a:rPr lang="en-US" dirty="0" smtClean="0">
                <a:solidFill>
                  <a:schemeClr val="bg1"/>
                </a:solidFill>
                <a:latin typeface="Gill Sans MT" panose="020B0502020104020203" pitchFamily="34" charset="0"/>
              </a:rPr>
              <a:t>310 </a:t>
            </a:r>
            <a:r>
              <a:rPr lang="en-US" dirty="0">
                <a:solidFill>
                  <a:schemeClr val="bg1"/>
                </a:solidFill>
                <a:latin typeface="Gill Sans MT" panose="020B0502020104020203" pitchFamily="34" charset="0"/>
              </a:rPr>
              <a:t>liquor licences issued to establishments in </a:t>
            </a:r>
            <a:r>
              <a:rPr lang="en-US" dirty="0" smtClean="0">
                <a:solidFill>
                  <a:schemeClr val="bg1"/>
                </a:solidFill>
                <a:latin typeface="Gill Sans MT" panose="020B0502020104020203" pitchFamily="34" charset="0"/>
              </a:rPr>
              <a:t>2017; down from 663 issued in 2012.</a:t>
            </a:r>
          </a:p>
          <a:p>
            <a:pPr marL="0" indent="0" algn="just">
              <a:buNone/>
            </a:pPr>
            <a:endParaRPr lang="en-US" dirty="0">
              <a:solidFill>
                <a:schemeClr val="bg1"/>
              </a:solidFill>
              <a:latin typeface="Gill Sans MT" panose="020B0502020104020203" pitchFamily="34" charset="0"/>
            </a:endParaRPr>
          </a:p>
        </p:txBody>
      </p:sp>
      <p:sp>
        <p:nvSpPr>
          <p:cNvPr id="6" name="Slide Number Placeholder 2"/>
          <p:cNvSpPr>
            <a:spLocks noGrp="1"/>
          </p:cNvSpPr>
          <p:nvPr>
            <p:ph type="sldNum" sz="quarter" idx="12"/>
          </p:nvPr>
        </p:nvSpPr>
        <p:spPr>
          <a:xfrm>
            <a:off x="9130553" y="6176963"/>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5914AE-41C5-4A30-B3BF-4F49772FC501}" type="slidenum">
              <a:rPr kumimoji="0" lang="en-US" i="0" u="none" strike="noStrike" kern="0" cap="none" spc="0" normalizeH="0" baseline="0" noProof="0" smtClean="0">
                <a:ln>
                  <a:noFill/>
                </a:ln>
                <a:solidFill>
                  <a:schemeClr val="bg1"/>
                </a:solidFill>
                <a:effectLst/>
                <a:uLnTx/>
                <a:uFillTx/>
                <a:latin typeface="Gill Sans MT" panose="020B0502020104020203" pitchFamily="34" charset="0"/>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i="0" u="none" strike="noStrike" kern="0" cap="none" spc="0" normalizeH="0" baseline="0" noProof="0" dirty="0">
              <a:ln>
                <a:noFill/>
              </a:ln>
              <a:solidFill>
                <a:schemeClr val="bg1"/>
              </a:solidFill>
              <a:effectLst/>
              <a:uLnTx/>
              <a:uFillTx/>
              <a:latin typeface="Gill Sans MT" panose="020B0502020104020203" pitchFamily="34" charset="0"/>
            </a:endParaRPr>
          </a:p>
        </p:txBody>
      </p:sp>
      <p:graphicFrame>
        <p:nvGraphicFramePr>
          <p:cNvPr id="7" name="Diagram 6"/>
          <p:cNvGraphicFramePr/>
          <p:nvPr>
            <p:extLst>
              <p:ext uri="{D42A27DB-BD31-4B8C-83A1-F6EECF244321}">
                <p14:modId xmlns:p14="http://schemas.microsoft.com/office/powerpoint/2010/main" val="1625926959"/>
              </p:ext>
            </p:extLst>
          </p:nvPr>
        </p:nvGraphicFramePr>
        <p:xfrm>
          <a:off x="573740" y="1595719"/>
          <a:ext cx="4518213" cy="4952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6095999" y="1595719"/>
            <a:ext cx="0" cy="495250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3124199" y="228600"/>
            <a:ext cx="8477251" cy="904875"/>
          </a:xfrm>
        </p:spPr>
        <p:txBody>
          <a:bodyPr/>
          <a:lstStyle/>
          <a:p>
            <a:pPr algn="r"/>
            <a:r>
              <a:rPr lang="en-US" b="1" dirty="0">
                <a:solidFill>
                  <a:schemeClr val="bg1"/>
                </a:solidFill>
                <a:latin typeface="Gill Sans MT" panose="020B0502020104020203" pitchFamily="34" charset="0"/>
              </a:rPr>
              <a:t>TIPS &amp; LIQUOR LICENCES</a:t>
            </a:r>
          </a:p>
        </p:txBody>
      </p:sp>
      <p:sp>
        <p:nvSpPr>
          <p:cNvPr id="16" name="TextBox 15"/>
          <p:cNvSpPr txBox="1"/>
          <p:nvPr/>
        </p:nvSpPr>
        <p:spPr>
          <a:xfrm>
            <a:off x="-1" y="6550223"/>
            <a:ext cx="12192000" cy="307777"/>
          </a:xfrm>
          <a:prstGeom prst="rect">
            <a:avLst/>
          </a:prstGeom>
          <a:noFill/>
        </p:spPr>
        <p:txBody>
          <a:bodyPr wrap="square" rtlCol="0">
            <a:spAutoFit/>
          </a:bodyPr>
          <a:lstStyle/>
          <a:p>
            <a:pPr algn="ctr"/>
            <a:r>
              <a:rPr lang="en-US" sz="1400" dirty="0">
                <a:solidFill>
                  <a:schemeClr val="bg1">
                    <a:lumMod val="85000"/>
                  </a:schemeClr>
                </a:solidFill>
                <a:latin typeface="Gill Sans MT" panose="020B0502020104020203" pitchFamily="34" charset="0"/>
              </a:rPr>
              <a:t>Source: CADA &amp; Magistrate's Court (Liquor Licence Authority)</a:t>
            </a:r>
          </a:p>
        </p:txBody>
      </p:sp>
      <p:sp>
        <p:nvSpPr>
          <p:cNvPr id="2" name="TextBox 1"/>
          <p:cNvSpPr txBox="1"/>
          <p:nvPr/>
        </p:nvSpPr>
        <p:spPr>
          <a:xfrm rot="20085505">
            <a:off x="1990254" y="1640958"/>
            <a:ext cx="3174505" cy="369332"/>
          </a:xfrm>
          <a:prstGeom prst="rect">
            <a:avLst/>
          </a:prstGeom>
          <a:noFill/>
        </p:spPr>
        <p:txBody>
          <a:bodyPr wrap="square" rtlCol="0">
            <a:spAutoFit/>
          </a:bodyPr>
          <a:lstStyle/>
          <a:p>
            <a:r>
              <a:rPr lang="en-US" b="1" dirty="0" smtClean="0">
                <a:solidFill>
                  <a:srgbClr val="FF0000"/>
                </a:solidFill>
                <a:latin typeface="Gill Sans MT" panose="020B0502020104020203" pitchFamily="34" charset="0"/>
              </a:rPr>
              <a:t>still no regulations</a:t>
            </a:r>
            <a:endParaRPr lang="en-US" b="1"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999630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010" y="0"/>
            <a:ext cx="10708745" cy="773289"/>
          </a:xfrm>
        </p:spPr>
        <p:txBody>
          <a:bodyPr>
            <a:normAutofit/>
          </a:bodyPr>
          <a:lstStyle/>
          <a:p>
            <a:pPr algn="r"/>
            <a:r>
              <a:rPr lang="en-US" sz="4000" b="1" dirty="0" smtClean="0">
                <a:solidFill>
                  <a:schemeClr val="bg1"/>
                </a:solidFill>
                <a:latin typeface="Gill Sans MT" panose="020B0502020104020203" pitchFamily="34" charset="0"/>
              </a:rPr>
              <a:t>Drug related Health Consequences </a:t>
            </a:r>
            <a:endParaRPr lang="en-US" sz="4000" b="1" dirty="0">
              <a:solidFill>
                <a:schemeClr val="bg1"/>
              </a:solidFill>
              <a:latin typeface="Gill Sans MT" panose="020B0502020104020203"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20766633"/>
              </p:ext>
            </p:extLst>
          </p:nvPr>
        </p:nvGraphicFramePr>
        <p:xfrm>
          <a:off x="4902655" y="1866253"/>
          <a:ext cx="6560002" cy="3800126"/>
        </p:xfrm>
        <a:graphic>
          <a:graphicData uri="http://schemas.openxmlformats.org/drawingml/2006/table">
            <a:tbl>
              <a:tblPr firstRow="1" bandRow="1">
                <a:tableStyleId>{F5AB1C69-6EDB-4FF4-983F-18BD219EF322}</a:tableStyleId>
              </a:tblPr>
              <a:tblGrid>
                <a:gridCol w="3154172"/>
                <a:gridCol w="1756645"/>
                <a:gridCol w="1649185"/>
              </a:tblGrid>
              <a:tr h="562982">
                <a:tc>
                  <a:txBody>
                    <a:bodyPr/>
                    <a:lstStyle/>
                    <a:p>
                      <a:pPr algn="l"/>
                      <a:endParaRPr lang="en-US" sz="2000" dirty="0">
                        <a:solidFill>
                          <a:sysClr val="windowText" lastClr="000000"/>
                        </a:solidFill>
                        <a:latin typeface="Gill Sans MT" panose="020B0502020104020203" pitchFamily="34" charset="0"/>
                      </a:endParaRPr>
                    </a:p>
                  </a:txBody>
                  <a:tcPr anchor="ctr"/>
                </a:tc>
                <a:tc>
                  <a:txBody>
                    <a:bodyPr/>
                    <a:lstStyle/>
                    <a:p>
                      <a:pPr algn="ctr"/>
                      <a:r>
                        <a:rPr lang="en-US" sz="2000" u="none" dirty="0" smtClean="0"/>
                        <a:t>2011</a:t>
                      </a:r>
                      <a:endParaRPr lang="en-US" sz="2000" u="none" dirty="0">
                        <a:solidFill>
                          <a:sysClr val="windowText" lastClr="000000"/>
                        </a:solidFill>
                        <a:latin typeface="Gill Sans MT" panose="020B0502020104020203" pitchFamily="34" charset="0"/>
                      </a:endParaRPr>
                    </a:p>
                  </a:txBody>
                  <a:tcPr anchor="ctr"/>
                </a:tc>
                <a:tc>
                  <a:txBody>
                    <a:bodyPr/>
                    <a:lstStyle/>
                    <a:p>
                      <a:pPr algn="ctr"/>
                      <a:r>
                        <a:rPr lang="en-US" sz="2000" u="none" dirty="0" smtClean="0"/>
                        <a:t>2017</a:t>
                      </a:r>
                      <a:endParaRPr lang="en-US" sz="2000" u="none" dirty="0">
                        <a:solidFill>
                          <a:sysClr val="windowText" lastClr="000000"/>
                        </a:solidFill>
                        <a:latin typeface="Gill Sans MT" panose="020B0502020104020203" pitchFamily="34" charset="0"/>
                      </a:endParaRPr>
                    </a:p>
                  </a:txBody>
                  <a:tcPr anchor="ctr"/>
                </a:tc>
              </a:tr>
              <a:tr h="562982">
                <a:tc>
                  <a:txBody>
                    <a:bodyPr/>
                    <a:lstStyle/>
                    <a:p>
                      <a:pPr algn="l"/>
                      <a:r>
                        <a:rPr lang="en-US" sz="2000" dirty="0" smtClean="0"/>
                        <a:t>AIDS </a:t>
                      </a:r>
                      <a:endParaRPr lang="en-US" sz="2000" dirty="0">
                        <a:solidFill>
                          <a:schemeClr val="bg1"/>
                        </a:solidFill>
                        <a:latin typeface="Gill Sans MT" panose="020B0502020104020203" pitchFamily="34" charset="0"/>
                      </a:endParaRPr>
                    </a:p>
                  </a:txBody>
                  <a:tcPr anchor="ctr"/>
                </a:tc>
                <a:tc>
                  <a:txBody>
                    <a:bodyPr/>
                    <a:lstStyle/>
                    <a:p>
                      <a:pPr algn="ctr"/>
                      <a:r>
                        <a:rPr lang="en-US" sz="2000" dirty="0" smtClean="0"/>
                        <a:t>1</a:t>
                      </a:r>
                      <a:endParaRPr lang="en-US" sz="2000" dirty="0">
                        <a:solidFill>
                          <a:schemeClr val="bg1"/>
                        </a:solidFill>
                        <a:latin typeface="Gill Sans MT" panose="020B0502020104020203" pitchFamily="34" charset="0"/>
                      </a:endParaRPr>
                    </a:p>
                  </a:txBody>
                  <a:tcPr anchor="ctr"/>
                </a:tc>
                <a:tc>
                  <a:txBody>
                    <a:bodyPr/>
                    <a:lstStyle/>
                    <a:p>
                      <a:pPr algn="ctr"/>
                      <a:r>
                        <a:rPr lang="en-US" sz="2000" dirty="0" smtClean="0"/>
                        <a:t>-</a:t>
                      </a:r>
                      <a:endParaRPr lang="en-US" sz="2000" dirty="0">
                        <a:solidFill>
                          <a:schemeClr val="bg1"/>
                        </a:solidFill>
                        <a:latin typeface="Gill Sans MT" panose="020B0502020104020203" pitchFamily="34" charset="0"/>
                      </a:endParaRPr>
                    </a:p>
                  </a:txBody>
                  <a:tcPr anchor="ctr"/>
                </a:tc>
              </a:tr>
              <a:tr h="562982">
                <a:tc>
                  <a:txBody>
                    <a:bodyPr/>
                    <a:lstStyle/>
                    <a:p>
                      <a:pPr algn="l"/>
                      <a:r>
                        <a:rPr lang="en-US" sz="2000" dirty="0" smtClean="0"/>
                        <a:t>Hepatitis</a:t>
                      </a:r>
                      <a:r>
                        <a:rPr lang="en-US" sz="2000" baseline="0" dirty="0" smtClean="0"/>
                        <a:t> B</a:t>
                      </a:r>
                      <a:endParaRPr lang="en-US" sz="2000" dirty="0">
                        <a:solidFill>
                          <a:schemeClr val="bg1"/>
                        </a:solidFill>
                        <a:latin typeface="Gill Sans MT" panose="020B0502020104020203" pitchFamily="34" charset="0"/>
                      </a:endParaRPr>
                    </a:p>
                  </a:txBody>
                  <a:tcPr anchor="ctr"/>
                </a:tc>
                <a:tc>
                  <a:txBody>
                    <a:bodyPr/>
                    <a:lstStyle/>
                    <a:p>
                      <a:pPr algn="ctr"/>
                      <a:r>
                        <a:rPr lang="en-US" sz="2000" dirty="0" smtClean="0"/>
                        <a:t>0</a:t>
                      </a:r>
                      <a:endParaRPr lang="en-US" sz="2000" dirty="0">
                        <a:solidFill>
                          <a:schemeClr val="bg1"/>
                        </a:solidFill>
                        <a:latin typeface="Gill Sans MT" panose="020B0502020104020203" pitchFamily="34" charset="0"/>
                      </a:endParaRPr>
                    </a:p>
                  </a:txBody>
                  <a:tcPr anchor="ctr"/>
                </a:tc>
                <a:tc>
                  <a:txBody>
                    <a:bodyPr/>
                    <a:lstStyle/>
                    <a:p>
                      <a:pPr algn="ctr"/>
                      <a:r>
                        <a:rPr lang="en-US" sz="2000" dirty="0" smtClean="0"/>
                        <a:t>7</a:t>
                      </a:r>
                      <a:endParaRPr lang="en-US" sz="2000" dirty="0">
                        <a:solidFill>
                          <a:schemeClr val="bg1"/>
                        </a:solidFill>
                        <a:latin typeface="Gill Sans MT" panose="020B0502020104020203" pitchFamily="34" charset="0"/>
                      </a:endParaRPr>
                    </a:p>
                  </a:txBody>
                  <a:tcPr anchor="ctr"/>
                </a:tc>
              </a:tr>
              <a:tr h="562982">
                <a:tc>
                  <a:txBody>
                    <a:bodyPr/>
                    <a:lstStyle/>
                    <a:p>
                      <a:pPr algn="l"/>
                      <a:r>
                        <a:rPr lang="en-US" sz="2000" dirty="0" smtClean="0"/>
                        <a:t>Hepatitis C</a:t>
                      </a:r>
                      <a:endParaRPr lang="en-US" sz="2000" dirty="0">
                        <a:solidFill>
                          <a:schemeClr val="bg1"/>
                        </a:solidFill>
                        <a:latin typeface="Gill Sans MT" panose="020B0502020104020203" pitchFamily="34" charset="0"/>
                      </a:endParaRPr>
                    </a:p>
                  </a:txBody>
                  <a:tcPr anchor="ctr"/>
                </a:tc>
                <a:tc>
                  <a:txBody>
                    <a:bodyPr/>
                    <a:lstStyle/>
                    <a:p>
                      <a:pPr algn="ctr"/>
                      <a:r>
                        <a:rPr lang="en-US" sz="2000" dirty="0" smtClean="0"/>
                        <a:t>14</a:t>
                      </a:r>
                      <a:endParaRPr lang="en-US" sz="2000" dirty="0">
                        <a:solidFill>
                          <a:schemeClr val="bg1"/>
                        </a:solidFill>
                        <a:latin typeface="Gill Sans MT" panose="020B0502020104020203" pitchFamily="34" charset="0"/>
                      </a:endParaRPr>
                    </a:p>
                  </a:txBody>
                  <a:tcPr anchor="ctr"/>
                </a:tc>
                <a:tc>
                  <a:txBody>
                    <a:bodyPr/>
                    <a:lstStyle/>
                    <a:p>
                      <a:pPr algn="ctr"/>
                      <a:r>
                        <a:rPr lang="en-US" sz="2000" dirty="0" smtClean="0"/>
                        <a:t>8</a:t>
                      </a:r>
                      <a:endParaRPr lang="en-US" sz="2000" dirty="0">
                        <a:solidFill>
                          <a:schemeClr val="bg1"/>
                        </a:solidFill>
                        <a:latin typeface="Gill Sans MT" panose="020B0502020104020203" pitchFamily="34" charset="0"/>
                      </a:endParaRPr>
                    </a:p>
                  </a:txBody>
                  <a:tcPr anchor="ctr"/>
                </a:tc>
              </a:tr>
              <a:tr h="562982">
                <a:tc>
                  <a:txBody>
                    <a:bodyPr/>
                    <a:lstStyle/>
                    <a:p>
                      <a:pPr algn="l"/>
                      <a:r>
                        <a:rPr lang="en-US" sz="2000" dirty="0" smtClean="0"/>
                        <a:t>HIV</a:t>
                      </a:r>
                      <a:endParaRPr lang="en-US" sz="2000" dirty="0">
                        <a:solidFill>
                          <a:schemeClr val="bg1"/>
                        </a:solidFill>
                        <a:latin typeface="Gill Sans MT" panose="020B0502020104020203" pitchFamily="34" charset="0"/>
                      </a:endParaRPr>
                    </a:p>
                  </a:txBody>
                  <a:tcPr anchor="ctr"/>
                </a:tc>
                <a:tc>
                  <a:txBody>
                    <a:bodyPr/>
                    <a:lstStyle/>
                    <a:p>
                      <a:pPr algn="ctr"/>
                      <a:r>
                        <a:rPr lang="en-US" sz="2000" dirty="0" smtClean="0"/>
                        <a:t>8</a:t>
                      </a:r>
                      <a:endParaRPr lang="en-US" sz="2000" dirty="0">
                        <a:solidFill>
                          <a:schemeClr val="bg1"/>
                        </a:solidFill>
                        <a:latin typeface="Gill Sans MT" panose="020B0502020104020203" pitchFamily="34" charset="0"/>
                      </a:endParaRPr>
                    </a:p>
                  </a:txBody>
                  <a:tcPr anchor="ctr"/>
                </a:tc>
                <a:tc>
                  <a:txBody>
                    <a:bodyPr/>
                    <a:lstStyle/>
                    <a:p>
                      <a:pPr algn="ctr"/>
                      <a:r>
                        <a:rPr lang="en-US" sz="2000" dirty="0" smtClean="0"/>
                        <a:t>-</a:t>
                      </a:r>
                      <a:endParaRPr lang="en-US" sz="2000" dirty="0">
                        <a:solidFill>
                          <a:schemeClr val="bg1"/>
                        </a:solidFill>
                        <a:latin typeface="Gill Sans MT" panose="020B0502020104020203" pitchFamily="34" charset="0"/>
                      </a:endParaRPr>
                    </a:p>
                  </a:txBody>
                  <a:tcPr anchor="ctr"/>
                </a:tc>
              </a:tr>
              <a:tr h="985216">
                <a:tc>
                  <a:txBody>
                    <a:bodyPr/>
                    <a:lstStyle/>
                    <a:p>
                      <a:pPr algn="l"/>
                      <a:r>
                        <a:rPr lang="en-US" sz="2000" dirty="0" smtClean="0"/>
                        <a:t>Road Fatality:</a:t>
                      </a:r>
                      <a:r>
                        <a:rPr lang="en-US" sz="2000" baseline="0" dirty="0" smtClean="0"/>
                        <a:t> </a:t>
                      </a:r>
                      <a:r>
                        <a:rPr lang="en-US" sz="2000" dirty="0" smtClean="0"/>
                        <a:t>Alcohol/drugs</a:t>
                      </a:r>
                      <a:endParaRPr lang="en-US" sz="2000" dirty="0">
                        <a:solidFill>
                          <a:schemeClr val="bg1"/>
                        </a:solidFill>
                        <a:latin typeface="Gill Sans MT" panose="020B0502020104020203" pitchFamily="34" charset="0"/>
                      </a:endParaRPr>
                    </a:p>
                  </a:txBody>
                  <a:tcPr anchor="ctr"/>
                </a:tc>
                <a:tc>
                  <a:txBody>
                    <a:bodyPr/>
                    <a:lstStyle/>
                    <a:p>
                      <a:pPr algn="ctr"/>
                      <a:r>
                        <a:rPr lang="en-US" sz="2000" dirty="0" smtClean="0">
                          <a:solidFill>
                            <a:schemeClr val="bg1"/>
                          </a:solidFill>
                          <a:latin typeface="Gill Sans MT" panose="020B0502020104020203" pitchFamily="34" charset="0"/>
                        </a:rPr>
                        <a:t>4</a:t>
                      </a:r>
                      <a:endParaRPr lang="en-US" sz="2000" dirty="0">
                        <a:solidFill>
                          <a:schemeClr val="bg1"/>
                        </a:solidFill>
                        <a:latin typeface="Gill Sans MT" panose="020B0502020104020203" pitchFamily="34" charset="0"/>
                      </a:endParaRPr>
                    </a:p>
                  </a:txBody>
                  <a:tcPr anchor="ctr"/>
                </a:tc>
                <a:tc>
                  <a:txBody>
                    <a:bodyPr/>
                    <a:lstStyle/>
                    <a:p>
                      <a:pPr algn="ctr"/>
                      <a:r>
                        <a:rPr lang="en-US" sz="2000" dirty="0" smtClean="0"/>
                        <a:t>10</a:t>
                      </a:r>
                      <a:endParaRPr lang="en-US" sz="2000" dirty="0">
                        <a:solidFill>
                          <a:schemeClr val="bg1"/>
                        </a:solidFill>
                        <a:latin typeface="Gill Sans MT" panose="020B0502020104020203" pitchFamily="34" charset="0"/>
                      </a:endParaRPr>
                    </a:p>
                  </a:txBody>
                  <a:tcPr anchor="ctr"/>
                </a:tc>
              </a:tr>
            </a:tbl>
          </a:graphicData>
        </a:graphic>
      </p:graphicFrame>
      <p:sp>
        <p:nvSpPr>
          <p:cNvPr id="3" name="Content Placeholder 2"/>
          <p:cNvSpPr>
            <a:spLocks noGrp="1"/>
          </p:cNvSpPr>
          <p:nvPr>
            <p:ph type="body" sz="half" idx="2"/>
          </p:nvPr>
        </p:nvSpPr>
        <p:spPr>
          <a:xfrm>
            <a:off x="440873" y="1611222"/>
            <a:ext cx="4461782" cy="4969192"/>
          </a:xfrm>
        </p:spPr>
        <p:txBody>
          <a:bodyPr>
            <a:normAutofit fontScale="85000" lnSpcReduction="20000"/>
          </a:bodyPr>
          <a:lstStyle/>
          <a:p>
            <a:r>
              <a:rPr lang="en-US" sz="3200" dirty="0" smtClean="0">
                <a:solidFill>
                  <a:schemeClr val="bg1"/>
                </a:solidFill>
                <a:latin typeface="Gill Sans MT" pitchFamily="34" charset="0"/>
              </a:rPr>
              <a:t>100</a:t>
            </a:r>
            <a:r>
              <a:rPr lang="en-US" sz="3200" dirty="0">
                <a:solidFill>
                  <a:schemeClr val="bg1"/>
                </a:solidFill>
                <a:latin typeface="Gill Sans MT" pitchFamily="34" charset="0"/>
              </a:rPr>
              <a:t>% increase in number of pregnant women testing </a:t>
            </a:r>
            <a:r>
              <a:rPr lang="en-US" sz="3200" dirty="0" smtClean="0">
                <a:solidFill>
                  <a:schemeClr val="bg1"/>
                </a:solidFill>
                <a:latin typeface="Gill Sans MT" pitchFamily="34" charset="0"/>
              </a:rPr>
              <a:t>positive </a:t>
            </a:r>
            <a:r>
              <a:rPr lang="en-US" sz="3200" dirty="0">
                <a:solidFill>
                  <a:schemeClr val="bg1"/>
                </a:solidFill>
                <a:latin typeface="Gill Sans MT" pitchFamily="34" charset="0"/>
              </a:rPr>
              <a:t>for THC in 3</a:t>
            </a:r>
            <a:r>
              <a:rPr lang="en-US" sz="3200" baseline="30000" dirty="0">
                <a:solidFill>
                  <a:schemeClr val="bg1"/>
                </a:solidFill>
                <a:latin typeface="Gill Sans MT" pitchFamily="34" charset="0"/>
              </a:rPr>
              <a:t>rd</a:t>
            </a:r>
            <a:r>
              <a:rPr lang="en-US" sz="3200" dirty="0">
                <a:solidFill>
                  <a:schemeClr val="bg1"/>
                </a:solidFill>
                <a:latin typeface="Gill Sans MT" pitchFamily="34" charset="0"/>
              </a:rPr>
              <a:t> </a:t>
            </a:r>
            <a:r>
              <a:rPr lang="en-US" sz="3200" dirty="0" smtClean="0">
                <a:solidFill>
                  <a:schemeClr val="bg1"/>
                </a:solidFill>
                <a:latin typeface="Gill Sans MT" pitchFamily="34" charset="0"/>
              </a:rPr>
              <a:t>Trimester.</a:t>
            </a:r>
          </a:p>
          <a:p>
            <a:endParaRPr lang="en-US" sz="3200" dirty="0" smtClean="0">
              <a:solidFill>
                <a:schemeClr val="bg1"/>
              </a:solidFill>
              <a:latin typeface="Gill Sans MT" pitchFamily="34" charset="0"/>
            </a:endParaRPr>
          </a:p>
          <a:p>
            <a:r>
              <a:rPr lang="en-US" sz="3200" dirty="0" smtClean="0">
                <a:solidFill>
                  <a:schemeClr val="bg1"/>
                </a:solidFill>
                <a:latin typeface="Gill Sans MT" pitchFamily="34" charset="0"/>
              </a:rPr>
              <a:t>Forty-nine tobacco-related deaths.</a:t>
            </a:r>
          </a:p>
          <a:p>
            <a:endParaRPr lang="en-US" sz="3200" dirty="0" smtClean="0">
              <a:solidFill>
                <a:schemeClr val="bg1"/>
              </a:solidFill>
              <a:latin typeface="Gill Sans MT" pitchFamily="34" charset="0"/>
            </a:endParaRPr>
          </a:p>
          <a:p>
            <a:r>
              <a:rPr lang="en-US" sz="3200" dirty="0">
                <a:solidFill>
                  <a:schemeClr val="bg1"/>
                </a:solidFill>
                <a:latin typeface="Gill Sans MT" pitchFamily="34" charset="0"/>
              </a:rPr>
              <a:t>Two drug-induced deaths, two alcohol induced </a:t>
            </a:r>
            <a:r>
              <a:rPr lang="en-US" sz="3200" dirty="0" smtClean="0">
                <a:solidFill>
                  <a:schemeClr val="bg1"/>
                </a:solidFill>
                <a:latin typeface="Gill Sans MT" pitchFamily="34" charset="0"/>
              </a:rPr>
              <a:t>deaths.</a:t>
            </a:r>
          </a:p>
          <a:p>
            <a:endParaRPr lang="en-US" sz="3200" dirty="0" smtClean="0">
              <a:solidFill>
                <a:schemeClr val="bg1"/>
              </a:solidFill>
              <a:latin typeface="Gill Sans MT" pitchFamily="34" charset="0"/>
            </a:endParaRPr>
          </a:p>
          <a:p>
            <a:r>
              <a:rPr lang="en-US" sz="3200" dirty="0">
                <a:solidFill>
                  <a:schemeClr val="bg1"/>
                </a:solidFill>
                <a:latin typeface="Gill Sans MT" pitchFamily="34" charset="0"/>
              </a:rPr>
              <a:t>Five cases of death by homicide in which alcohol or drugs present.</a:t>
            </a:r>
          </a:p>
          <a:p>
            <a:endParaRPr lang="en-US" sz="3200" dirty="0" smtClean="0">
              <a:solidFill>
                <a:schemeClr val="bg1"/>
              </a:solidFill>
              <a:latin typeface="Gill Sans MT" pitchFamily="34" charset="0"/>
            </a:endParaRPr>
          </a:p>
          <a:p>
            <a:endParaRPr lang="en-US" sz="3200" dirty="0">
              <a:solidFill>
                <a:schemeClr val="bg1"/>
              </a:solidFill>
              <a:latin typeface="Gill Sans MT" pitchFamily="34" charset="0"/>
            </a:endParaRPr>
          </a:p>
          <a:p>
            <a:endParaRPr lang="en-US" sz="2000" dirty="0" smtClean="0">
              <a:solidFill>
                <a:schemeClr val="bg1"/>
              </a:solidFill>
              <a:latin typeface="Gill Sans MT" pitchFamily="34" charset="0"/>
            </a:endParaRPr>
          </a:p>
          <a:p>
            <a:endParaRPr lang="en-US" sz="2000" dirty="0">
              <a:solidFill>
                <a:schemeClr val="bg1"/>
              </a:solidFill>
              <a:latin typeface="Gill Sans MT" pitchFamily="34" charset="0"/>
            </a:endParaRPr>
          </a:p>
          <a:p>
            <a:endParaRPr lang="en-US" sz="2000" dirty="0">
              <a:solidFill>
                <a:schemeClr val="bg1"/>
              </a:solidFill>
              <a:latin typeface="Gill Sans MT" pitchFamily="34" charset="0"/>
            </a:endParaRPr>
          </a:p>
          <a:p>
            <a:endParaRPr lang="en-US" dirty="0"/>
          </a:p>
        </p:txBody>
      </p:sp>
      <p:sp>
        <p:nvSpPr>
          <p:cNvPr id="8" name="TextBox 7"/>
          <p:cNvSpPr txBox="1"/>
          <p:nvPr/>
        </p:nvSpPr>
        <p:spPr>
          <a:xfrm>
            <a:off x="4772026" y="1211112"/>
            <a:ext cx="6135460" cy="400110"/>
          </a:xfrm>
          <a:prstGeom prst="rect">
            <a:avLst/>
          </a:prstGeom>
          <a:noFill/>
        </p:spPr>
        <p:txBody>
          <a:bodyPr wrap="square" rtlCol="0">
            <a:spAutoFit/>
          </a:bodyPr>
          <a:lstStyle/>
          <a:p>
            <a:r>
              <a:rPr lang="en-US" sz="2000" dirty="0" smtClean="0">
                <a:solidFill>
                  <a:schemeClr val="bg1"/>
                </a:solidFill>
              </a:rPr>
              <a:t>DRUG RELATED HEALTH CONSEQUENCES 2011-2017</a:t>
            </a:r>
            <a:endParaRPr lang="en-US" sz="2000" dirty="0">
              <a:solidFill>
                <a:schemeClr val="bg1"/>
              </a:solidFill>
            </a:endParaRPr>
          </a:p>
        </p:txBody>
      </p:sp>
    </p:spTree>
    <p:extLst>
      <p:ext uri="{BB962C8B-B14F-4D97-AF65-F5344CB8AC3E}">
        <p14:creationId xmlns:p14="http://schemas.microsoft.com/office/powerpoint/2010/main" val="119696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90978" y="11289"/>
            <a:ext cx="10515600" cy="1325563"/>
          </a:xfrm>
        </p:spPr>
        <p:txBody>
          <a:bodyPr>
            <a:normAutofit/>
          </a:bodyPr>
          <a:lstStyle/>
          <a:p>
            <a:pPr algn="r"/>
            <a:r>
              <a:rPr lang="en-US" sz="4000" b="1" dirty="0" smtClean="0">
                <a:solidFill>
                  <a:schemeClr val="bg1"/>
                </a:solidFill>
                <a:latin typeface="Gill Sans MT" panose="020B0502020104020203" pitchFamily="34" charset="0"/>
                <a:cs typeface="Arial"/>
              </a:rPr>
              <a:t>Drug </a:t>
            </a:r>
            <a:r>
              <a:rPr lang="en-US" sz="4000" b="1" dirty="0">
                <a:solidFill>
                  <a:schemeClr val="bg1"/>
                </a:solidFill>
                <a:latin typeface="Gill Sans MT" panose="020B0502020104020203" pitchFamily="34" charset="0"/>
                <a:cs typeface="Arial"/>
              </a:rPr>
              <a:t>Treatment Admissions</a:t>
            </a:r>
            <a:endParaRPr lang="en-US" sz="4000" dirty="0">
              <a:solidFill>
                <a:schemeClr val="bg1"/>
              </a:solidFill>
              <a:latin typeface="Gill Sans MT" panose="020B0502020104020203" pitchFamily="34" charset="0"/>
            </a:endParaRPr>
          </a:p>
        </p:txBody>
      </p:sp>
      <p:sp>
        <p:nvSpPr>
          <p:cNvPr id="7" name="Content Placeholder 6">
            <a:extLst>
              <a:ext uri="{FF2B5EF4-FFF2-40B4-BE49-F238E27FC236}">
                <a16:creationId xmlns:a16="http://schemas.microsoft.com/office/drawing/2014/main" xmlns="" id="{0572E341-EDBA-1847-AACE-23EF33565E4F}"/>
              </a:ext>
            </a:extLst>
          </p:cNvPr>
          <p:cNvSpPr txBox="1">
            <a:spLocks noGrp="1"/>
          </p:cNvSpPr>
          <p:nvPr>
            <p:ph idx="1"/>
          </p:nvPr>
        </p:nvSpPr>
        <p:spPr>
          <a:xfrm>
            <a:off x="870856" y="1590404"/>
            <a:ext cx="10559144" cy="4372479"/>
          </a:xfrm>
          <a:prstGeom prst="rect">
            <a:avLst/>
          </a:prstGeom>
          <a:noFill/>
        </p:spPr>
        <p:txBody>
          <a:bodyPr wrap="square" rtlCol="0">
            <a:spAutoFit/>
          </a:bodyPr>
          <a:lstStyle/>
          <a:p>
            <a:pPr lvl="0"/>
            <a:r>
              <a:rPr lang="en-US" sz="2400" dirty="0">
                <a:solidFill>
                  <a:schemeClr val="bg1"/>
                </a:solidFill>
                <a:latin typeface="Arial" charset="0"/>
                <a:ea typeface="Arial" charset="0"/>
                <a:cs typeface="Arial" charset="0"/>
              </a:rPr>
              <a:t>Between 2012 and </a:t>
            </a:r>
            <a:r>
              <a:rPr lang="en-US" sz="2400" dirty="0" smtClean="0">
                <a:solidFill>
                  <a:schemeClr val="bg1"/>
                </a:solidFill>
                <a:latin typeface="Arial" charset="0"/>
                <a:ea typeface="Arial" charset="0"/>
                <a:cs typeface="Arial" charset="0"/>
              </a:rPr>
              <a:t>2016, </a:t>
            </a:r>
            <a:r>
              <a:rPr lang="en-US" sz="2400" dirty="0">
                <a:solidFill>
                  <a:schemeClr val="bg1"/>
                </a:solidFill>
                <a:latin typeface="Arial" charset="0"/>
                <a:ea typeface="Arial" charset="0"/>
                <a:cs typeface="Arial" charset="0"/>
              </a:rPr>
              <a:t>the number of individuals admitted to drug treatment at one of Bermuda’s seven identified programs annually climbed from </a:t>
            </a:r>
            <a:r>
              <a:rPr lang="en-US" sz="2400" b="1" dirty="0">
                <a:solidFill>
                  <a:schemeClr val="bg1"/>
                </a:solidFill>
                <a:latin typeface="Arial" charset="0"/>
                <a:ea typeface="Arial" charset="0"/>
                <a:cs typeface="Arial" charset="0"/>
              </a:rPr>
              <a:t>93 to 152</a:t>
            </a:r>
            <a:r>
              <a:rPr lang="en-US" sz="2400" dirty="0">
                <a:solidFill>
                  <a:schemeClr val="bg1"/>
                </a:solidFill>
                <a:latin typeface="Arial" charset="0"/>
                <a:ea typeface="Arial" charset="0"/>
                <a:cs typeface="Arial" charset="0"/>
              </a:rPr>
              <a:t>.  </a:t>
            </a:r>
            <a:r>
              <a:rPr lang="en-US" sz="2400" i="1" dirty="0" smtClean="0">
                <a:solidFill>
                  <a:schemeClr val="bg1"/>
                </a:solidFill>
                <a:latin typeface="Arial" charset="0"/>
                <a:ea typeface="Arial" charset="0"/>
                <a:cs typeface="Arial" charset="0"/>
              </a:rPr>
              <a:t>Decreased to 82 in 2017.</a:t>
            </a:r>
            <a:endParaRPr lang="en-US" sz="2400" i="1" dirty="0">
              <a:solidFill>
                <a:schemeClr val="bg1"/>
              </a:solidFill>
              <a:latin typeface="Arial" charset="0"/>
              <a:ea typeface="Arial" charset="0"/>
              <a:cs typeface="Arial" charset="0"/>
            </a:endParaRPr>
          </a:p>
          <a:p>
            <a:pPr lvl="0"/>
            <a:endParaRPr lang="en-US" sz="2400" dirty="0">
              <a:solidFill>
                <a:schemeClr val="bg1"/>
              </a:solidFill>
              <a:latin typeface="Arial" charset="0"/>
              <a:ea typeface="Arial" charset="0"/>
              <a:cs typeface="Arial" charset="0"/>
            </a:endParaRPr>
          </a:p>
          <a:p>
            <a:pPr lvl="0"/>
            <a:r>
              <a:rPr lang="en-US" sz="2400" dirty="0">
                <a:solidFill>
                  <a:schemeClr val="bg1"/>
                </a:solidFill>
                <a:latin typeface="Arial" charset="0"/>
                <a:ea typeface="Arial" charset="0"/>
                <a:cs typeface="Arial" charset="0"/>
              </a:rPr>
              <a:t>During this five-year period, female treatment admissions doubled from 15 in 2012 to 31 in 2016. This jump represents a 107 percent increase in female treatment admissions. </a:t>
            </a:r>
            <a:r>
              <a:rPr lang="en-US" sz="2400" i="1" dirty="0" smtClean="0">
                <a:solidFill>
                  <a:schemeClr val="bg1"/>
                </a:solidFill>
                <a:latin typeface="Arial" charset="0"/>
                <a:ea typeface="Arial" charset="0"/>
                <a:cs typeface="Arial" charset="0"/>
              </a:rPr>
              <a:t>Decreased to 14 in 2017. </a:t>
            </a:r>
          </a:p>
          <a:p>
            <a:pPr marL="0" lvl="0" indent="0">
              <a:buNone/>
            </a:pPr>
            <a:endParaRPr lang="en-US" dirty="0" smtClean="0">
              <a:solidFill>
                <a:schemeClr val="bg1"/>
              </a:solidFill>
              <a:latin typeface="Arial" charset="0"/>
              <a:ea typeface="Arial" charset="0"/>
              <a:cs typeface="Arial" charset="0"/>
            </a:endParaRPr>
          </a:p>
          <a:p>
            <a:pPr marL="742950" lvl="1" indent="-285750"/>
            <a:r>
              <a:rPr lang="en-US" sz="2000" b="1" dirty="0">
                <a:solidFill>
                  <a:schemeClr val="bg1"/>
                </a:solidFill>
                <a:latin typeface="Arial" charset="0"/>
                <a:ea typeface="Arial" charset="0"/>
                <a:cs typeface="Arial" charset="0"/>
              </a:rPr>
              <a:t>Male treatment admissions also increased </a:t>
            </a:r>
            <a:r>
              <a:rPr lang="en-US" sz="2000" dirty="0">
                <a:solidFill>
                  <a:schemeClr val="bg1"/>
                </a:solidFill>
                <a:latin typeface="Arial" charset="0"/>
                <a:ea typeface="Arial" charset="0"/>
                <a:cs typeface="Arial" charset="0"/>
              </a:rPr>
              <a:t>during these years, jumping from 78 in 2012 to 121 in 2016. This represents a 55 percent increase in male treatment admissions.  </a:t>
            </a:r>
            <a:r>
              <a:rPr lang="en-US" sz="2000" dirty="0" smtClean="0">
                <a:solidFill>
                  <a:schemeClr val="bg1"/>
                </a:solidFill>
                <a:latin typeface="Arial" charset="0"/>
                <a:ea typeface="Arial" charset="0"/>
                <a:cs typeface="Arial" charset="0"/>
              </a:rPr>
              <a:t>Decreased to 68 in 2017. </a:t>
            </a:r>
            <a:endParaRPr lang="en-US" sz="2000" dirty="0">
              <a:solidFill>
                <a:schemeClr val="bg1"/>
              </a:solidFill>
              <a:latin typeface="Arial" charset="0"/>
              <a:ea typeface="Arial" charset="0"/>
              <a:cs typeface="Arial" charset="0"/>
            </a:endParaRPr>
          </a:p>
          <a:p>
            <a:pPr lvl="1"/>
            <a:endParaRPr lang="en-US" sz="1600" dirty="0" smtClean="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129477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652" y="49086"/>
            <a:ext cx="10515600" cy="1325563"/>
          </a:xfrm>
        </p:spPr>
        <p:txBody>
          <a:bodyPr/>
          <a:lstStyle/>
          <a:p>
            <a:pPr algn="r"/>
            <a:r>
              <a:rPr lang="en-US" b="1" dirty="0" smtClean="0">
                <a:solidFill>
                  <a:schemeClr val="bg1"/>
                </a:solidFill>
                <a:latin typeface="Gill Sans MT" panose="020B0502020104020203" pitchFamily="34" charset="0"/>
              </a:rPr>
              <a:t>Drug Control Financing</a:t>
            </a:r>
            <a:endParaRPr lang="en-US" b="1" dirty="0">
              <a:solidFill>
                <a:schemeClr val="bg1"/>
              </a:solidFill>
              <a:latin typeface="Gill Sans MT" panose="020B0502020104020203" pitchFamily="34" charset="0"/>
            </a:endParaRPr>
          </a:p>
        </p:txBody>
      </p:sp>
      <p:pic>
        <p:nvPicPr>
          <p:cNvPr id="4" name="Picture 3">
            <a:extLst>
              <a:ext uri="{FF2B5EF4-FFF2-40B4-BE49-F238E27FC236}">
                <a16:creationId xmlns="" xmlns:a16="http://schemas.microsoft.com/office/drawing/2014/main" id="{3DCE7A6F-A920-084B-8B9C-BD03D446E56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22143" y="1561514"/>
            <a:ext cx="5219114" cy="3773414"/>
          </a:xfrm>
          <a:prstGeom prst="rect">
            <a:avLst/>
          </a:prstGeom>
        </p:spPr>
      </p:pic>
      <p:pic>
        <p:nvPicPr>
          <p:cNvPr id="5" name="Picture 4">
            <a:extLst>
              <a:ext uri="{FF2B5EF4-FFF2-40B4-BE49-F238E27FC236}">
                <a16:creationId xmlns="" xmlns:a16="http://schemas.microsoft.com/office/drawing/2014/main" id="{F552F422-F312-A84C-8AD9-BEF676C616A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414868" y="1561514"/>
            <a:ext cx="5275384" cy="3812343"/>
          </a:xfrm>
          <a:prstGeom prst="rect">
            <a:avLst/>
          </a:prstGeom>
        </p:spPr>
      </p:pic>
      <p:sp>
        <p:nvSpPr>
          <p:cNvPr id="6" name="TextBox 5">
            <a:extLst>
              <a:ext uri="{FF2B5EF4-FFF2-40B4-BE49-F238E27FC236}">
                <a16:creationId xmlns="" xmlns:a16="http://schemas.microsoft.com/office/drawing/2014/main" id="{0572E341-EDBA-1847-AACE-23EF33565E4F}"/>
              </a:ext>
            </a:extLst>
          </p:cNvPr>
          <p:cNvSpPr txBox="1"/>
          <p:nvPr/>
        </p:nvSpPr>
        <p:spPr>
          <a:xfrm>
            <a:off x="1031631" y="5748981"/>
            <a:ext cx="10128738" cy="830997"/>
          </a:xfrm>
          <a:prstGeom prst="rect">
            <a:avLst/>
          </a:prstGeom>
          <a:noFill/>
        </p:spPr>
        <p:txBody>
          <a:bodyPr wrap="square" rtlCol="0">
            <a:spAutoFit/>
          </a:bodyPr>
          <a:lstStyle/>
          <a:p>
            <a:pPr algn="ctr"/>
            <a:r>
              <a:rPr lang="en-US" sz="2400" dirty="0">
                <a:solidFill>
                  <a:schemeClr val="bg1"/>
                </a:solidFill>
                <a:latin typeface="Gill Sans MT" panose="020B0502020104020203" pitchFamily="34" charset="0"/>
                <a:ea typeface="Arial" charset="0"/>
                <a:cs typeface="Arial" charset="0"/>
              </a:rPr>
              <a:t>Demand budgets fell short by an average of 30% of anticipated need; </a:t>
            </a:r>
          </a:p>
          <a:p>
            <a:pPr algn="ctr"/>
            <a:r>
              <a:rPr lang="en-US" sz="2400" dirty="0">
                <a:solidFill>
                  <a:schemeClr val="bg1"/>
                </a:solidFill>
                <a:latin typeface="Gill Sans MT" panose="020B0502020104020203" pitchFamily="34" charset="0"/>
                <a:ea typeface="Arial" charset="0"/>
                <a:cs typeface="Arial" charset="0"/>
              </a:rPr>
              <a:t>Supply budgets fell short by an average of 50% of anticipated need</a:t>
            </a:r>
            <a:r>
              <a:rPr lang="en-US" sz="2400" dirty="0">
                <a:latin typeface="Gill Sans MT" panose="020B0502020104020203" pitchFamily="34" charset="0"/>
                <a:ea typeface="Arial" charset="0"/>
                <a:cs typeface="Arial" charset="0"/>
              </a:rPr>
              <a:t>.</a:t>
            </a:r>
          </a:p>
        </p:txBody>
      </p:sp>
      <p:cxnSp>
        <p:nvCxnSpPr>
          <p:cNvPr id="7" name="Straight Connector 6">
            <a:extLst>
              <a:ext uri="{FF2B5EF4-FFF2-40B4-BE49-F238E27FC236}">
                <a16:creationId xmlns="" xmlns:a16="http://schemas.microsoft.com/office/drawing/2014/main" id="{83F85626-2C8A-DA44-8411-B666F340564F}"/>
              </a:ext>
            </a:extLst>
          </p:cNvPr>
          <p:cNvCxnSpPr/>
          <p:nvPr/>
        </p:nvCxnSpPr>
        <p:spPr>
          <a:xfrm>
            <a:off x="6189786" y="1561514"/>
            <a:ext cx="28134" cy="37734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36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80024285"/>
              </p:ext>
            </p:extLst>
          </p:nvPr>
        </p:nvGraphicFramePr>
        <p:xfrm>
          <a:off x="624114" y="1577009"/>
          <a:ext cx="10972799" cy="4971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a:xfrm>
            <a:off x="4263992" y="221382"/>
            <a:ext cx="7332921" cy="914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a:latin typeface="Gill Sans MT" pitchFamily="34" charset="0"/>
              </a:rPr>
              <a:t>Background</a:t>
            </a:r>
          </a:p>
        </p:txBody>
      </p:sp>
      <p:sp>
        <p:nvSpPr>
          <p:cNvPr id="7" name="Slide Number Placeholder 5"/>
          <p:cNvSpPr>
            <a:spLocks noGrp="1"/>
          </p:cNvSpPr>
          <p:nvPr>
            <p:ph type="sldNum" sz="quarter" idx="12"/>
          </p:nvPr>
        </p:nvSpPr>
        <p:spPr>
          <a:xfrm>
            <a:off x="9528391" y="6183086"/>
            <a:ext cx="2362200" cy="365125"/>
          </a:xfrm>
        </p:spPr>
        <p:txBody>
          <a:bodyPr/>
          <a:lstStyle/>
          <a:p>
            <a:fld id="{A9784670-7490-423C-A944-53DB45B1705B}" type="slidenum">
              <a:rPr lang="en-US" b="1">
                <a:solidFill>
                  <a:schemeClr val="tx1"/>
                </a:solidFill>
                <a:latin typeface="Gill Sans MT" panose="020B0502020104020203" pitchFamily="34" charset="0"/>
              </a:rPr>
              <a:pPr/>
              <a:t>2</a:t>
            </a:fld>
            <a:endParaRPr lang="en-US"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112771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p:cNvGraphicFramePr>
            <a:graphicFrameLocks/>
          </p:cNvGraphicFramePr>
          <p:nvPr>
            <p:extLst>
              <p:ext uri="{D42A27DB-BD31-4B8C-83A1-F6EECF244321}">
                <p14:modId xmlns:p14="http://schemas.microsoft.com/office/powerpoint/2010/main" val="3134114996"/>
              </p:ext>
            </p:extLst>
          </p:nvPr>
        </p:nvGraphicFramePr>
        <p:xfrm>
          <a:off x="625642" y="1485899"/>
          <a:ext cx="11098272" cy="4691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5"/>
          <p:cNvSpPr>
            <a:spLocks noGrp="1"/>
          </p:cNvSpPr>
          <p:nvPr>
            <p:ph type="sldNum" sz="quarter" idx="12"/>
          </p:nvPr>
        </p:nvSpPr>
        <p:spPr>
          <a:xfrm>
            <a:off x="9537754" y="6176963"/>
            <a:ext cx="2362200" cy="365125"/>
          </a:xfrm>
        </p:spPr>
        <p:txBody>
          <a:bodyPr/>
          <a:lstStyle/>
          <a:p>
            <a:fld id="{A9784670-7490-423C-A944-53DB45B1705B}" type="slidenum">
              <a:rPr lang="en-US" b="1">
                <a:solidFill>
                  <a:schemeClr val="bg1"/>
                </a:solidFill>
                <a:latin typeface="Gill Sans MT" panose="020B0502020104020203" pitchFamily="34" charset="0"/>
              </a:rPr>
              <a:pPr/>
              <a:t>20</a:t>
            </a:fld>
            <a:endParaRPr lang="en-US"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185746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75">
            <a:extLst>
              <a:ext uri="{FF2B5EF4-FFF2-40B4-BE49-F238E27FC236}">
                <a16:creationId xmlns:a16="http://schemas.microsoft.com/office/drawing/2014/main" xmlns="" id="{B81EFE9A-479E-4099-A5EC-E990702C2B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xmlns="" id="{867E5FF3-6C45-4D0E-8D47-465FD4463FDD}"/>
              </a:ext>
            </a:extLst>
          </p:cNvPr>
          <p:cNvSpPr>
            <a:spLocks noGrp="1"/>
          </p:cNvSpPr>
          <p:nvPr>
            <p:ph idx="1"/>
          </p:nvPr>
        </p:nvSpPr>
        <p:spPr>
          <a:xfrm>
            <a:off x="699247" y="1529693"/>
            <a:ext cx="7073153" cy="3689421"/>
          </a:xfrm>
        </p:spPr>
        <p:txBody>
          <a:bodyPr vert="horz" lIns="91440" tIns="45720" rIns="91440" bIns="45720" rtlCol="0" anchor="ctr">
            <a:noAutofit/>
          </a:bodyPr>
          <a:lstStyle/>
          <a:p>
            <a:pPr marL="457200" lvl="1" indent="-457200" algn="just">
              <a:buAutoNum type="arabicPeriod"/>
            </a:pPr>
            <a:r>
              <a:rPr lang="en-US" dirty="0" smtClean="0">
                <a:solidFill>
                  <a:schemeClr val="bg1"/>
                </a:solidFill>
                <a:latin typeface="Gill Sans MT" panose="020B0502020104020203" pitchFamily="34" charset="0"/>
              </a:rPr>
              <a:t>Assistance with small data projects or surveys.</a:t>
            </a:r>
          </a:p>
          <a:p>
            <a:pPr marL="457200" lvl="1" indent="-457200" algn="just">
              <a:buAutoNum type="arabicPeriod"/>
            </a:pPr>
            <a:r>
              <a:rPr lang="en-US" dirty="0" smtClean="0">
                <a:solidFill>
                  <a:schemeClr val="bg1"/>
                </a:solidFill>
                <a:latin typeface="Gill Sans MT" panose="020B0502020104020203" pitchFamily="34" charset="0"/>
              </a:rPr>
              <a:t>Support for training </a:t>
            </a:r>
            <a:endParaRPr lang="en-US" dirty="0">
              <a:solidFill>
                <a:schemeClr val="bg1"/>
              </a:solidFill>
              <a:latin typeface="Gill Sans MT" panose="020B0502020104020203" pitchFamily="34" charset="0"/>
            </a:endParaRPr>
          </a:p>
          <a:p>
            <a:pPr marL="457200" lvl="2" indent="0" algn="just">
              <a:buNone/>
            </a:pPr>
            <a:r>
              <a:rPr lang="en-US" dirty="0" smtClean="0">
                <a:solidFill>
                  <a:schemeClr val="bg1"/>
                </a:solidFill>
                <a:latin typeface="Gill Sans MT" panose="020B0502020104020203" pitchFamily="34" charset="0"/>
              </a:rPr>
              <a:t>Opportunity </a:t>
            </a:r>
            <a:r>
              <a:rPr lang="en-US" dirty="0">
                <a:solidFill>
                  <a:schemeClr val="bg1"/>
                </a:solidFill>
                <a:latin typeface="Gill Sans MT" panose="020B0502020104020203" pitchFamily="34" charset="0"/>
              </a:rPr>
              <a:t>here is to keep looking for more of these types of technical assistance and training occasions as promised in the last meeting.</a:t>
            </a:r>
          </a:p>
          <a:p>
            <a:endParaRPr lang="en-US" sz="2400" dirty="0">
              <a:solidFill>
                <a:schemeClr val="bg1"/>
              </a:solidFill>
              <a:latin typeface="Gill Sans MT" panose="020B0502020104020203" pitchFamily="34" charset="0"/>
            </a:endParaRPr>
          </a:p>
        </p:txBody>
      </p:sp>
      <p:sp>
        <p:nvSpPr>
          <p:cNvPr id="4" name="Slide Number Placeholder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A9784670-7490-423C-A944-53DB45B1705B}" type="slidenum">
              <a:rPr lang="en-US" smtClean="0">
                <a:solidFill>
                  <a:srgbClr val="FFFFFF"/>
                </a:solidFill>
                <a:latin typeface="Calibri" panose="020F0502020204030204"/>
              </a:rPr>
              <a:pPr defTabSz="914400">
                <a:spcAft>
                  <a:spcPts val="600"/>
                </a:spcAft>
                <a:defRPr/>
              </a:pPr>
              <a:t>21</a:t>
            </a:fld>
            <a:endParaRPr lang="en-US" dirty="0">
              <a:solidFill>
                <a:srgbClr val="FFFFFF"/>
              </a:solidFill>
              <a:latin typeface="Calibri" panose="020F0502020204030204"/>
            </a:endParaRPr>
          </a:p>
        </p:txBody>
      </p:sp>
      <p:sp>
        <p:nvSpPr>
          <p:cNvPr id="7" name="Rectangle 2"/>
          <p:cNvSpPr txBox="1">
            <a:spLocks noChangeArrowheads="1"/>
          </p:cNvSpPr>
          <p:nvPr/>
        </p:nvSpPr>
        <p:spPr>
          <a:xfrm>
            <a:off x="2874298" y="254066"/>
            <a:ext cx="8830983" cy="8951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a:latin typeface="Gill Sans MT" pitchFamily="34" charset="0"/>
              </a:rPr>
              <a:t>Technical and Other Assistance</a:t>
            </a:r>
          </a:p>
        </p:txBody>
      </p:sp>
      <p:sp>
        <p:nvSpPr>
          <p:cNvPr id="8" name="Slide Number Placeholder 5"/>
          <p:cNvSpPr txBox="1">
            <a:spLocks/>
          </p:cNvSpPr>
          <p:nvPr/>
        </p:nvSpPr>
        <p:spPr>
          <a:xfrm>
            <a:off x="9528543" y="6168553"/>
            <a:ext cx="2362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784670-7490-423C-A944-53DB45B1705B}" type="slidenum">
              <a:rPr lang="en-US" b="1" smtClean="0">
                <a:solidFill>
                  <a:schemeClr val="tx1"/>
                </a:solidFill>
                <a:latin typeface="Gill Sans MT" panose="020B0502020104020203" pitchFamily="34" charset="0"/>
              </a:rPr>
              <a:pPr/>
              <a:t>21</a:t>
            </a:fld>
            <a:endParaRPr lang="en-US" b="1" dirty="0">
              <a:solidFill>
                <a:schemeClr val="tx1"/>
              </a:solidFill>
              <a:latin typeface="Gill Sans MT" panose="020B0502020104020203"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6349" r="4624" b="-1"/>
          <a:stretch/>
        </p:blipFill>
        <p:spPr>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p:spPr>
      </p:pic>
    </p:spTree>
    <p:extLst>
      <p:ext uri="{BB962C8B-B14F-4D97-AF65-F5344CB8AC3E}">
        <p14:creationId xmlns:p14="http://schemas.microsoft.com/office/powerpoint/2010/main" val="413645171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150" y="190782"/>
            <a:ext cx="7457759" cy="739422"/>
          </a:xfrm>
        </p:spPr>
        <p:txBody>
          <a:bodyPr>
            <a:noAutofit/>
          </a:bodyPr>
          <a:lstStyle/>
          <a:p>
            <a:pPr algn="r"/>
            <a:r>
              <a:rPr lang="en-US" b="1" dirty="0" err="1">
                <a:solidFill>
                  <a:schemeClr val="bg1"/>
                </a:solidFill>
                <a:latin typeface="Gill Sans MT" panose="020B0502020104020203" pitchFamily="34" charset="0"/>
              </a:rPr>
              <a:t>BerDIN</a:t>
            </a:r>
            <a:r>
              <a:rPr lang="en-US" b="1" dirty="0">
                <a:solidFill>
                  <a:schemeClr val="bg1"/>
                </a:solidFill>
                <a:latin typeface="Gill Sans MT" panose="020B0502020104020203" pitchFamily="34" charset="0"/>
              </a:rPr>
              <a:t> Data Management System</a:t>
            </a:r>
          </a:p>
        </p:txBody>
      </p:sp>
      <p:pic>
        <p:nvPicPr>
          <p:cNvPr id="4" name="Picture Placeholder 3"/>
          <p:cNvPicPr>
            <a:picLocks noGrp="1" noChangeAspect="1"/>
          </p:cNvPicPr>
          <p:nvPr>
            <p:ph type="pic" idx="1"/>
          </p:nvPr>
        </p:nvPicPr>
        <p:blipFill>
          <a:blip r:embed="rId3"/>
          <a:srcRect l="16434" r="16434"/>
          <a:stretch>
            <a:fillRect/>
          </a:stretch>
        </p:blipFill>
        <p:spPr>
          <a:xfrm>
            <a:off x="5495803" y="1533378"/>
            <a:ext cx="6172200" cy="4873625"/>
          </a:xfrm>
          <a:prstGeom prst="rect">
            <a:avLst/>
          </a:prstGeom>
        </p:spPr>
      </p:pic>
      <p:sp>
        <p:nvSpPr>
          <p:cNvPr id="8" name="Content Placeholder 7"/>
          <p:cNvSpPr>
            <a:spLocks noGrp="1"/>
          </p:cNvSpPr>
          <p:nvPr>
            <p:ph type="body" sz="half" idx="2"/>
          </p:nvPr>
        </p:nvSpPr>
        <p:spPr>
          <a:xfrm>
            <a:off x="360300" y="1533378"/>
            <a:ext cx="4782320" cy="4606165"/>
          </a:xfrm>
        </p:spPr>
        <p:txBody>
          <a:bodyPr>
            <a:noAutofit/>
          </a:bodyPr>
          <a:lstStyle/>
          <a:p>
            <a:pPr lvl="1" algn="just"/>
            <a:r>
              <a:rPr lang="en-US" sz="2400" dirty="0" smtClean="0">
                <a:solidFill>
                  <a:schemeClr val="bg1"/>
                </a:solidFill>
                <a:latin typeface="Gill Sans MT" panose="020B0502020104020203" pitchFamily="34" charset="0"/>
              </a:rPr>
              <a:t>Public interface nearing completion </a:t>
            </a:r>
          </a:p>
          <a:p>
            <a:pPr lvl="1" algn="just"/>
            <a:endParaRPr lang="en-US" sz="2400" dirty="0">
              <a:solidFill>
                <a:schemeClr val="bg1"/>
              </a:solidFill>
              <a:latin typeface="Gill Sans MT" panose="020B0502020104020203" pitchFamily="34" charset="0"/>
            </a:endParaRPr>
          </a:p>
          <a:p>
            <a:pPr lvl="1" algn="just"/>
            <a:r>
              <a:rPr lang="en-US" sz="2400" dirty="0" smtClean="0">
                <a:solidFill>
                  <a:schemeClr val="bg1"/>
                </a:solidFill>
                <a:latin typeface="Gill Sans MT" panose="020B0502020104020203" pitchFamily="34" charset="0"/>
              </a:rPr>
              <a:t>Link off of government portal</a:t>
            </a:r>
          </a:p>
          <a:p>
            <a:pPr lvl="1" algn="just"/>
            <a:endParaRPr lang="en-US" sz="2400" dirty="0">
              <a:solidFill>
                <a:schemeClr val="bg1"/>
              </a:solidFill>
              <a:latin typeface="Gill Sans MT" panose="020B0502020104020203" pitchFamily="34" charset="0"/>
            </a:endParaRPr>
          </a:p>
          <a:p>
            <a:pPr lvl="1" algn="just"/>
            <a:r>
              <a:rPr lang="en-US" sz="2400" dirty="0" smtClean="0">
                <a:solidFill>
                  <a:schemeClr val="bg1"/>
                </a:solidFill>
                <a:latin typeface="Gill Sans MT" panose="020B0502020104020203" pitchFamily="34" charset="0"/>
              </a:rPr>
              <a:t>Allows anyone to run input queries on indicators in the database </a:t>
            </a:r>
          </a:p>
          <a:p>
            <a:pPr lvl="1" algn="just"/>
            <a:endParaRPr lang="en-US" sz="2400" dirty="0" smtClean="0">
              <a:solidFill>
                <a:schemeClr val="bg1"/>
              </a:solidFill>
              <a:latin typeface="Gill Sans MT" panose="020B0502020104020203" pitchFamily="34" charset="0"/>
            </a:endParaRPr>
          </a:p>
          <a:p>
            <a:pPr lvl="1" algn="just"/>
            <a:r>
              <a:rPr lang="en-US" sz="2400" dirty="0" smtClean="0">
                <a:solidFill>
                  <a:schemeClr val="bg1"/>
                </a:solidFill>
                <a:latin typeface="Gill Sans MT" panose="020B0502020104020203" pitchFamily="34" charset="0"/>
              </a:rPr>
              <a:t>DNDC to complete backfill of survey data </a:t>
            </a:r>
          </a:p>
        </p:txBody>
      </p:sp>
    </p:spTree>
    <p:extLst>
      <p:ext uri="{BB962C8B-B14F-4D97-AF65-F5344CB8AC3E}">
        <p14:creationId xmlns:p14="http://schemas.microsoft.com/office/powerpoint/2010/main" val="3807989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779295" y="250256"/>
            <a:ext cx="8830983" cy="8951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a:solidFill>
                  <a:schemeClr val="bg1"/>
                </a:solidFill>
                <a:latin typeface="Gill Sans MT" pitchFamily="34" charset="0"/>
              </a:rPr>
              <a:t>Next Steps/New Initiatives</a:t>
            </a:r>
          </a:p>
        </p:txBody>
      </p:sp>
      <p:graphicFrame>
        <p:nvGraphicFramePr>
          <p:cNvPr id="2" name="Diagram 1"/>
          <p:cNvGraphicFramePr/>
          <p:nvPr>
            <p:extLst>
              <p:ext uri="{D42A27DB-BD31-4B8C-83A1-F6EECF244321}">
                <p14:modId xmlns:p14="http://schemas.microsoft.com/office/powerpoint/2010/main" val="2240357734"/>
              </p:ext>
            </p:extLst>
          </p:nvPr>
        </p:nvGraphicFramePr>
        <p:xfrm>
          <a:off x="4303059" y="1651997"/>
          <a:ext cx="7307218" cy="4085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p:cNvSpPr>
            <a:spLocks noGrp="1"/>
          </p:cNvSpPr>
          <p:nvPr>
            <p:ph type="sldNum" sz="quarter" idx="12"/>
          </p:nvPr>
        </p:nvSpPr>
        <p:spPr>
          <a:xfrm>
            <a:off x="9528543" y="6168553"/>
            <a:ext cx="2362200" cy="365125"/>
          </a:xfrm>
        </p:spPr>
        <p:txBody>
          <a:bodyPr/>
          <a:lstStyle/>
          <a:p>
            <a:fld id="{A9784670-7490-423C-A944-53DB45B1705B}" type="slidenum">
              <a:rPr lang="en-US" b="1" smtClean="0">
                <a:solidFill>
                  <a:schemeClr val="bg1"/>
                </a:solidFill>
                <a:latin typeface="Gill Sans MT" panose="020B0502020104020203" pitchFamily="34" charset="0"/>
              </a:rPr>
              <a:pPr/>
              <a:t>23</a:t>
            </a:fld>
            <a:endParaRPr lang="en-US" b="1" dirty="0">
              <a:solidFill>
                <a:schemeClr val="bg1"/>
              </a:solidFill>
              <a:latin typeface="Gill Sans MT" panose="020B0502020104020203" pitchFamily="34" charset="0"/>
            </a:endParaRPr>
          </a:p>
        </p:txBody>
      </p:sp>
      <p:pic>
        <p:nvPicPr>
          <p:cNvPr id="1026" name="Picture 2" descr="approve, arrow, arrows, continue, direction, following, forward, move, next, right, send, start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729" y="1757082"/>
            <a:ext cx="3980330" cy="398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017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905125" y="209549"/>
            <a:ext cx="8677275" cy="8874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solidFill>
                <a:schemeClr val="bg1"/>
              </a:solidFill>
              <a:latin typeface="Gill Sans MT" pitchFamily="34" charset="0"/>
            </a:endParaRPr>
          </a:p>
        </p:txBody>
      </p:sp>
      <p:sp>
        <p:nvSpPr>
          <p:cNvPr id="5" name="Slide Number Placeholder 5"/>
          <p:cNvSpPr>
            <a:spLocks noGrp="1"/>
          </p:cNvSpPr>
          <p:nvPr>
            <p:ph type="sldNum" sz="quarter" idx="12"/>
          </p:nvPr>
        </p:nvSpPr>
        <p:spPr>
          <a:xfrm>
            <a:off x="9528543" y="6168553"/>
            <a:ext cx="2362200" cy="365125"/>
          </a:xfrm>
        </p:spPr>
        <p:txBody>
          <a:bodyPr/>
          <a:lstStyle/>
          <a:p>
            <a:fld id="{A9784670-7490-423C-A944-53DB45B1705B}" type="slidenum">
              <a:rPr lang="en-US" b="1" smtClean="0">
                <a:solidFill>
                  <a:schemeClr val="bg1"/>
                </a:solidFill>
                <a:latin typeface="Gill Sans MT" panose="020B0502020104020203" pitchFamily="34" charset="0"/>
              </a:rPr>
              <a:pPr/>
              <a:t>24</a:t>
            </a:fld>
            <a:endParaRPr lang="en-US" b="1" dirty="0">
              <a:solidFill>
                <a:schemeClr val="bg1"/>
              </a:solidFill>
              <a:latin typeface="Gill Sans MT" panose="020B0502020104020203" pitchFamily="34" charset="0"/>
            </a:endParaRPr>
          </a:p>
        </p:txBody>
      </p:sp>
      <p:pic>
        <p:nvPicPr>
          <p:cNvPr id="3" name="Picture 2"/>
          <p:cNvPicPr>
            <a:picLocks noChangeAspect="1"/>
          </p:cNvPicPr>
          <p:nvPr/>
        </p:nvPicPr>
        <p:blipFill rotWithShape="1">
          <a:blip r:embed="rId3"/>
          <a:srcRect l="7208" t="3219" r="56948" b="19629"/>
          <a:stretch/>
        </p:blipFill>
        <p:spPr>
          <a:xfrm>
            <a:off x="2244435" y="1512939"/>
            <a:ext cx="7528957" cy="4979887"/>
          </a:xfrm>
          <a:prstGeom prst="rect">
            <a:avLst/>
          </a:prstGeom>
        </p:spPr>
      </p:pic>
      <p:sp>
        <p:nvSpPr>
          <p:cNvPr id="6" name="Rectangle 5"/>
          <p:cNvSpPr/>
          <p:nvPr/>
        </p:nvSpPr>
        <p:spPr>
          <a:xfrm>
            <a:off x="2743200" y="112329"/>
            <a:ext cx="9147543" cy="1446550"/>
          </a:xfrm>
          <a:prstGeom prst="rect">
            <a:avLst/>
          </a:prstGeom>
        </p:spPr>
        <p:txBody>
          <a:bodyPr wrap="square">
            <a:spAutoFit/>
          </a:bodyPr>
          <a:lstStyle/>
          <a:p>
            <a:pPr algn="r"/>
            <a:r>
              <a:rPr lang="en-US" sz="4400" b="1" dirty="0" smtClean="0">
                <a:solidFill>
                  <a:schemeClr val="bg1"/>
                </a:solidFill>
                <a:latin typeface="Gill Sans MT" panose="020B0502020104020203" pitchFamily="34" charset="0"/>
              </a:rPr>
              <a:t>www.gov.bm/substance-abuse-statistics-and-reports</a:t>
            </a:r>
            <a:endParaRPr lang="en-US" sz="44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52522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2400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 name="Content Placeholder 2"/>
          <p:cNvSpPr txBox="1">
            <a:spLocks/>
          </p:cNvSpPr>
          <p:nvPr/>
        </p:nvSpPr>
        <p:spPr>
          <a:xfrm>
            <a:off x="-161068" y="1689857"/>
            <a:ext cx="10995075" cy="4416749"/>
          </a:xfrm>
          <a:prstGeom prst="rect">
            <a:avLst/>
          </a:prstGeom>
        </p:spPr>
        <p:txBody>
          <a:bodyPr vert="horz" lIns="91440" tIns="45720" rIns="91440" bIns="45720" rtlCol="0">
            <a:normAutofit fontScale="85000" lnSpcReduction="20000"/>
          </a:bodyPr>
          <a:lstStyle/>
          <a:p>
            <a:pPr algn="ctr">
              <a:spcBef>
                <a:spcPct val="20000"/>
              </a:spcBef>
              <a:defRPr/>
            </a:pPr>
            <a:endParaRPr lang="en-US" sz="4300" dirty="0">
              <a:solidFill>
                <a:schemeClr val="tx1">
                  <a:tint val="75000"/>
                </a:schemeClr>
              </a:solidFill>
              <a:latin typeface="Gill Sans MT" pitchFamily="34" charset="0"/>
            </a:endParaRPr>
          </a:p>
          <a:p>
            <a:pPr algn="r">
              <a:spcBef>
                <a:spcPct val="20000"/>
              </a:spcBef>
              <a:defRPr/>
            </a:pPr>
            <a:r>
              <a:rPr lang="en-US" sz="7000" dirty="0">
                <a:solidFill>
                  <a:schemeClr val="accent3"/>
                </a:solidFill>
                <a:latin typeface="Gill Sans MT" pitchFamily="34" charset="0"/>
              </a:rPr>
              <a:t>		</a:t>
            </a:r>
            <a:r>
              <a:rPr lang="en-US" sz="7000" b="1" dirty="0">
                <a:solidFill>
                  <a:schemeClr val="accent3"/>
                </a:solidFill>
                <a:latin typeface="Gill Sans MT" pitchFamily="34" charset="0"/>
              </a:rPr>
              <a:t>Questions &amp; Discussion</a:t>
            </a:r>
          </a:p>
          <a:p>
            <a:pPr algn="r">
              <a:spcBef>
                <a:spcPct val="20000"/>
              </a:spcBef>
              <a:defRPr/>
            </a:pPr>
            <a:endParaRPr lang="en-US" sz="3200" dirty="0">
              <a:solidFill>
                <a:srgbClr val="14ADAF"/>
              </a:solidFill>
              <a:latin typeface="Gill Sans MT" pitchFamily="34" charset="0"/>
            </a:endParaRPr>
          </a:p>
          <a:p>
            <a:pPr algn="r">
              <a:spcBef>
                <a:spcPct val="20000"/>
              </a:spcBef>
              <a:defRPr/>
            </a:pPr>
            <a:endParaRPr lang="en-US" sz="3200" dirty="0">
              <a:solidFill>
                <a:srgbClr val="FF9900"/>
              </a:solidFill>
              <a:latin typeface="Gill Sans MT" pitchFamily="34" charset="0"/>
            </a:endParaRPr>
          </a:p>
          <a:p>
            <a:pPr algn="r">
              <a:spcBef>
                <a:spcPct val="20000"/>
              </a:spcBef>
              <a:defRPr/>
            </a:pPr>
            <a:endParaRPr lang="en-US" sz="3200" dirty="0">
              <a:solidFill>
                <a:srgbClr val="FF9900"/>
              </a:solidFill>
              <a:latin typeface="Gill Sans MT" pitchFamily="34" charset="0"/>
            </a:endParaRPr>
          </a:p>
          <a:p>
            <a:pPr algn="r">
              <a:spcBef>
                <a:spcPct val="20000"/>
              </a:spcBef>
              <a:defRPr/>
            </a:pPr>
            <a:endParaRPr lang="en-US" sz="2400" b="1" dirty="0">
              <a:solidFill>
                <a:schemeClr val="accent1"/>
              </a:solidFill>
              <a:latin typeface="Gill Sans MT" pitchFamily="34" charset="0"/>
            </a:endParaRPr>
          </a:p>
          <a:p>
            <a:pPr algn="r">
              <a:spcBef>
                <a:spcPct val="20000"/>
              </a:spcBef>
              <a:defRPr/>
            </a:pPr>
            <a:endParaRPr lang="en-US" sz="2400" b="1" dirty="0">
              <a:solidFill>
                <a:schemeClr val="accent1"/>
              </a:solidFill>
              <a:latin typeface="Gill Sans MT" pitchFamily="34" charset="0"/>
            </a:endParaRPr>
          </a:p>
          <a:p>
            <a:pPr algn="r">
              <a:spcBef>
                <a:spcPct val="20000"/>
              </a:spcBef>
              <a:defRPr/>
            </a:pPr>
            <a:endParaRPr lang="en-US" sz="2400" b="1" dirty="0">
              <a:solidFill>
                <a:schemeClr val="accent1"/>
              </a:solidFill>
              <a:latin typeface="Gill Sans MT" pitchFamily="34" charset="0"/>
            </a:endParaRPr>
          </a:p>
          <a:p>
            <a:pPr algn="r">
              <a:spcBef>
                <a:spcPct val="20000"/>
              </a:spcBef>
              <a:defRPr/>
            </a:pPr>
            <a:r>
              <a:rPr lang="en-US" sz="2400" b="1" dirty="0">
                <a:solidFill>
                  <a:schemeClr val="accent1">
                    <a:lumMod val="75000"/>
                  </a:schemeClr>
                </a:solidFill>
                <a:latin typeface="Gill Sans MT" pitchFamily="34" charset="0"/>
              </a:rPr>
              <a:t/>
            </a:r>
            <a:br>
              <a:rPr lang="en-US" sz="2400" b="1" dirty="0">
                <a:solidFill>
                  <a:schemeClr val="accent1">
                    <a:lumMod val="75000"/>
                  </a:schemeClr>
                </a:solidFill>
                <a:latin typeface="Gill Sans MT" pitchFamily="34" charset="0"/>
              </a:rPr>
            </a:br>
            <a:endParaRPr lang="en-US" sz="2400" dirty="0">
              <a:solidFill>
                <a:schemeClr val="accent1">
                  <a:lumMod val="75000"/>
                </a:schemeClr>
              </a:solidFill>
              <a:latin typeface="Gill Sans MT" pitchFamily="34" charset="0"/>
            </a:endParaRPr>
          </a:p>
        </p:txBody>
      </p:sp>
      <p:sp>
        <p:nvSpPr>
          <p:cNvPr id="5" name="Subtitle 2"/>
          <p:cNvSpPr>
            <a:spLocks noGrp="1"/>
          </p:cNvSpPr>
          <p:nvPr>
            <p:ph type="subTitle" idx="1"/>
          </p:nvPr>
        </p:nvSpPr>
        <p:spPr>
          <a:xfrm>
            <a:off x="5640779" y="3898232"/>
            <a:ext cx="5960671" cy="2512092"/>
          </a:xfrm>
        </p:spPr>
        <p:txBody>
          <a:bodyPr>
            <a:noAutofit/>
          </a:bodyPr>
          <a:lstStyle/>
          <a:p>
            <a:pPr algn="r"/>
            <a:r>
              <a:rPr lang="en-US" sz="1600" b="1" dirty="0" smtClean="0">
                <a:solidFill>
                  <a:schemeClr val="bg1"/>
                </a:solidFill>
                <a:latin typeface="Gill Sans MT" panose="020B0502020104020203" pitchFamily="34" charset="0"/>
              </a:rPr>
              <a:t>Princess  Victoria Room</a:t>
            </a:r>
          </a:p>
          <a:p>
            <a:pPr algn="r"/>
            <a:r>
              <a:rPr lang="en-US" sz="1600" b="1" dirty="0" smtClean="0">
                <a:solidFill>
                  <a:schemeClr val="bg1"/>
                </a:solidFill>
                <a:latin typeface="Gill Sans MT" panose="020B0502020104020203" pitchFamily="34" charset="0"/>
              </a:rPr>
              <a:t>Hamilton </a:t>
            </a:r>
            <a:r>
              <a:rPr lang="en-US" sz="1600" b="1" dirty="0">
                <a:solidFill>
                  <a:schemeClr val="bg1"/>
                </a:solidFill>
                <a:latin typeface="Gill Sans MT" panose="020B0502020104020203" pitchFamily="34" charset="0"/>
              </a:rPr>
              <a:t>Princess </a:t>
            </a:r>
            <a:r>
              <a:rPr lang="en-US" sz="1600" b="1" dirty="0" smtClean="0">
                <a:solidFill>
                  <a:schemeClr val="bg1"/>
                </a:solidFill>
                <a:latin typeface="Gill Sans MT" panose="020B0502020104020203" pitchFamily="34" charset="0"/>
              </a:rPr>
              <a:t>&amp; </a:t>
            </a:r>
            <a:r>
              <a:rPr lang="en-US" sz="1600" b="1" dirty="0">
                <a:solidFill>
                  <a:schemeClr val="bg1"/>
                </a:solidFill>
                <a:latin typeface="Gill Sans MT" panose="020B0502020104020203" pitchFamily="34" charset="0"/>
              </a:rPr>
              <a:t>Beach Club</a:t>
            </a:r>
          </a:p>
          <a:p>
            <a:pPr algn="r"/>
            <a:r>
              <a:rPr lang="en-US" sz="1600" b="1" dirty="0" smtClean="0">
                <a:solidFill>
                  <a:schemeClr val="bg1"/>
                </a:solidFill>
                <a:latin typeface="Gill Sans MT" panose="020B0502020104020203" pitchFamily="34" charset="0"/>
              </a:rPr>
              <a:t>18</a:t>
            </a:r>
            <a:r>
              <a:rPr lang="en-US" sz="1600" b="1" baseline="30000" dirty="0" smtClean="0">
                <a:solidFill>
                  <a:schemeClr val="bg1"/>
                </a:solidFill>
                <a:latin typeface="Gill Sans MT" panose="020B0502020104020203" pitchFamily="34" charset="0"/>
              </a:rPr>
              <a:t>th</a:t>
            </a:r>
            <a:r>
              <a:rPr lang="en-US" sz="1600" b="1" dirty="0" smtClean="0">
                <a:solidFill>
                  <a:schemeClr val="bg1"/>
                </a:solidFill>
                <a:latin typeface="Gill Sans MT" panose="020B0502020104020203" pitchFamily="34" charset="0"/>
              </a:rPr>
              <a:t> </a:t>
            </a:r>
            <a:r>
              <a:rPr lang="en-US" sz="1600" b="1" dirty="0">
                <a:solidFill>
                  <a:schemeClr val="bg1"/>
                </a:solidFill>
                <a:latin typeface="Gill Sans MT" panose="020B0502020104020203" pitchFamily="34" charset="0"/>
              </a:rPr>
              <a:t>&amp; </a:t>
            </a:r>
            <a:r>
              <a:rPr lang="en-US" sz="1600" b="1" dirty="0" smtClean="0">
                <a:solidFill>
                  <a:schemeClr val="bg1"/>
                </a:solidFill>
                <a:latin typeface="Gill Sans MT" panose="020B0502020104020203" pitchFamily="34" charset="0"/>
              </a:rPr>
              <a:t>19</a:t>
            </a:r>
            <a:r>
              <a:rPr lang="en-US" sz="1600" b="1" baseline="30000" dirty="0" smtClean="0">
                <a:solidFill>
                  <a:schemeClr val="bg1"/>
                </a:solidFill>
                <a:latin typeface="Gill Sans MT" panose="020B0502020104020203" pitchFamily="34" charset="0"/>
              </a:rPr>
              <a:t>th</a:t>
            </a:r>
            <a:r>
              <a:rPr lang="en-US" sz="1600" b="1" dirty="0">
                <a:solidFill>
                  <a:schemeClr val="bg1"/>
                </a:solidFill>
                <a:latin typeface="Gill Sans MT" panose="020B0502020104020203" pitchFamily="34" charset="0"/>
              </a:rPr>
              <a:t>, October </a:t>
            </a:r>
            <a:r>
              <a:rPr lang="en-US" sz="1600" b="1" dirty="0" smtClean="0">
                <a:solidFill>
                  <a:schemeClr val="bg1"/>
                </a:solidFill>
                <a:latin typeface="Gill Sans MT" panose="020B0502020104020203" pitchFamily="34" charset="0"/>
              </a:rPr>
              <a:t>2018</a:t>
            </a:r>
            <a:endParaRPr lang="en-US" sz="1600" b="1" dirty="0">
              <a:solidFill>
                <a:schemeClr val="bg1"/>
              </a:solidFill>
              <a:latin typeface="Gill Sans MT" panose="020B0502020104020203" pitchFamily="34" charset="0"/>
            </a:endParaRPr>
          </a:p>
          <a:p>
            <a:pPr algn="r"/>
            <a:endParaRPr lang="en-US" sz="1600" b="1" dirty="0">
              <a:solidFill>
                <a:schemeClr val="bg1"/>
              </a:solidFill>
              <a:latin typeface="Gill Sans MT" panose="020B0502020104020203" pitchFamily="34" charset="0"/>
            </a:endParaRPr>
          </a:p>
          <a:p>
            <a:pPr algn="r"/>
            <a:r>
              <a:rPr lang="en-US" sz="1600" b="1" dirty="0">
                <a:solidFill>
                  <a:schemeClr val="bg1"/>
                </a:solidFill>
                <a:latin typeface="Gill Sans MT" panose="020B0502020104020203" pitchFamily="34" charset="0"/>
              </a:rPr>
              <a:t>Dr. Kyla Raynor</a:t>
            </a:r>
          </a:p>
          <a:p>
            <a:pPr algn="r"/>
            <a:r>
              <a:rPr lang="en-US" sz="1600" b="1" i="1" dirty="0">
                <a:solidFill>
                  <a:schemeClr val="bg1"/>
                </a:solidFill>
                <a:latin typeface="Gill Sans MT" panose="020B0502020104020203" pitchFamily="34" charset="0"/>
              </a:rPr>
              <a:t>BerDIN Coordinator</a:t>
            </a:r>
          </a:p>
          <a:p>
            <a:pPr algn="r"/>
            <a:r>
              <a:rPr lang="en-US" sz="1600" b="1" i="1" dirty="0">
                <a:solidFill>
                  <a:schemeClr val="bg1"/>
                </a:solidFill>
                <a:latin typeface="Gill Sans MT" panose="020B0502020104020203" pitchFamily="34" charset="0"/>
              </a:rPr>
              <a:t>Senior Research Officer/Policy Analyst DNDC</a:t>
            </a:r>
          </a:p>
          <a:p>
            <a:pPr algn="r"/>
            <a:endParaRPr lang="en-US" sz="1550" b="1" i="1" dirty="0">
              <a:solidFill>
                <a:srgbClr val="800080"/>
              </a:solidFill>
              <a:latin typeface="Gill Sans MT" panose="020B0502020104020203" pitchFamily="34" charset="0"/>
            </a:endParaRPr>
          </a:p>
        </p:txBody>
      </p:sp>
      <p:sp>
        <p:nvSpPr>
          <p:cNvPr id="6" name="Rectangle 2"/>
          <p:cNvSpPr txBox="1">
            <a:spLocks noChangeArrowheads="1"/>
          </p:cNvSpPr>
          <p:nvPr/>
        </p:nvSpPr>
        <p:spPr>
          <a:xfrm>
            <a:off x="2931887" y="182563"/>
            <a:ext cx="8678392"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ct val="20000"/>
              </a:spcBef>
              <a:defRPr/>
            </a:pPr>
            <a:r>
              <a:rPr lang="en-US" i="1" dirty="0">
                <a:latin typeface="Gill Sans MT" pitchFamily="34" charset="0"/>
              </a:rPr>
              <a:t>Thank You!</a:t>
            </a:r>
          </a:p>
        </p:txBody>
      </p:sp>
    </p:spTree>
    <p:extLst>
      <p:ext uri="{BB962C8B-B14F-4D97-AF65-F5344CB8AC3E}">
        <p14:creationId xmlns:p14="http://schemas.microsoft.com/office/powerpoint/2010/main" val="2626076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endParaRPr lang="en-US" sz="2200" dirty="0">
              <a:latin typeface="Gill Sans MT" pitchFamily="34" charset="0"/>
            </a:endParaRPr>
          </a:p>
          <a:p>
            <a:pPr algn="just"/>
            <a:endParaRPr lang="en-US" dirty="0"/>
          </a:p>
          <a:p>
            <a:pPr algn="just"/>
            <a:endParaRPr lang="en-US" dirty="0"/>
          </a:p>
          <a:p>
            <a:pPr algn="just"/>
            <a:endParaRPr lang="en-US" dirty="0"/>
          </a:p>
        </p:txBody>
      </p:sp>
      <p:sp>
        <p:nvSpPr>
          <p:cNvPr id="6" name="Rectangle 2"/>
          <p:cNvSpPr txBox="1">
            <a:spLocks noChangeArrowheads="1"/>
          </p:cNvSpPr>
          <p:nvPr/>
        </p:nvSpPr>
        <p:spPr>
          <a:xfrm>
            <a:off x="3834581" y="235973"/>
            <a:ext cx="7763861" cy="95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a:solidFill>
                  <a:schemeClr val="bg1"/>
                </a:solidFill>
                <a:latin typeface="Gill Sans MT" pitchFamily="34" charset="0"/>
              </a:rPr>
              <a:t>Monitoring Mechanisms</a:t>
            </a:r>
          </a:p>
        </p:txBody>
      </p:sp>
      <p:sp>
        <p:nvSpPr>
          <p:cNvPr id="8" name="Slide Number Placeholder 5"/>
          <p:cNvSpPr>
            <a:spLocks noGrp="1"/>
          </p:cNvSpPr>
          <p:nvPr>
            <p:ph type="sldNum" sz="quarter" idx="12"/>
          </p:nvPr>
        </p:nvSpPr>
        <p:spPr>
          <a:xfrm>
            <a:off x="9537754" y="6176963"/>
            <a:ext cx="2362200" cy="365125"/>
          </a:xfrm>
        </p:spPr>
        <p:txBody>
          <a:bodyPr/>
          <a:lstStyle/>
          <a:p>
            <a:fld id="{A9784670-7490-423C-A944-53DB45B1705B}" type="slidenum">
              <a:rPr lang="en-US" b="1">
                <a:solidFill>
                  <a:schemeClr val="bg1"/>
                </a:solidFill>
                <a:latin typeface="Gill Sans MT" panose="020B0502020104020203" pitchFamily="34" charset="0"/>
              </a:rPr>
              <a:pPr/>
              <a:t>3</a:t>
            </a:fld>
            <a:endParaRPr lang="en-US" b="1" dirty="0">
              <a:solidFill>
                <a:schemeClr val="bg1"/>
              </a:solidFill>
              <a:latin typeface="Gill Sans MT" panose="020B0502020104020203" pitchFamily="34" charset="0"/>
            </a:endParaRPr>
          </a:p>
        </p:txBody>
      </p:sp>
      <p:graphicFrame>
        <p:nvGraphicFramePr>
          <p:cNvPr id="13" name="Diagram 12"/>
          <p:cNvGraphicFramePr/>
          <p:nvPr>
            <p:extLst>
              <p:ext uri="{D42A27DB-BD31-4B8C-83A1-F6EECF244321}">
                <p14:modId xmlns:p14="http://schemas.microsoft.com/office/powerpoint/2010/main" val="3770336851"/>
              </p:ext>
            </p:extLst>
          </p:nvPr>
        </p:nvGraphicFramePr>
        <p:xfrm>
          <a:off x="609600" y="1555698"/>
          <a:ext cx="10987314" cy="4583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306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346" r="6061"/>
          <a:stretch/>
        </p:blipFill>
        <p:spPr>
          <a:xfrm>
            <a:off x="0" y="1450749"/>
            <a:ext cx="3657600" cy="5411158"/>
          </a:xfrm>
          <a:prstGeom prst="rect">
            <a:avLst/>
          </a:prstGeom>
          <a:effectLst/>
        </p:spPr>
      </p:pic>
      <p:cxnSp>
        <p:nvCxnSpPr>
          <p:cNvPr id="11" name="Straight Connector 10">
            <a:extLst>
              <a:ext uri="{FF2B5EF4-FFF2-40B4-BE49-F238E27FC236}">
                <a16:creationId xmlns:a16="http://schemas.microsoft.com/office/drawing/2014/main" xmlns="" id="{49D67684-523A-4632-A211-71041B15815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6FE3C5EB-3340-4925-8022-3A2808381860}"/>
              </a:ext>
            </a:extLst>
          </p:cNvPr>
          <p:cNvSpPr>
            <a:spLocks noGrp="1"/>
          </p:cNvSpPr>
          <p:nvPr>
            <p:ph idx="1"/>
          </p:nvPr>
        </p:nvSpPr>
        <p:spPr>
          <a:xfrm>
            <a:off x="4965430" y="2438400"/>
            <a:ext cx="7226569" cy="3785419"/>
          </a:xfrm>
        </p:spPr>
        <p:txBody>
          <a:bodyPr vert="horz" lIns="91440" tIns="45720" rIns="91440" bIns="45720" rtlCol="0">
            <a:noAutofit/>
          </a:bodyPr>
          <a:lstStyle/>
          <a:p>
            <a:pPr marL="233363" indent="-233363"/>
            <a:r>
              <a:rPr lang="en-US" sz="2400" dirty="0" smtClean="0">
                <a:solidFill>
                  <a:schemeClr val="bg1"/>
                </a:solidFill>
                <a:latin typeface="Gill Sans MT" panose="020B0502020104020203" pitchFamily="34" charset="0"/>
              </a:rPr>
              <a:t>(</a:t>
            </a:r>
            <a:r>
              <a:rPr lang="en-US" sz="2400" dirty="0">
                <a:solidFill>
                  <a:schemeClr val="bg1"/>
                </a:solidFill>
                <a:latin typeface="Gill Sans MT" panose="020B0502020104020203" pitchFamily="34" charset="0"/>
              </a:rPr>
              <a:t>Prison) Drug Abuse Monitoring Survey (2017/2018)</a:t>
            </a:r>
          </a:p>
          <a:p>
            <a:pPr marL="233363" indent="-233363"/>
            <a:r>
              <a:rPr lang="en-US" sz="2400" dirty="0">
                <a:solidFill>
                  <a:schemeClr val="bg1"/>
                </a:solidFill>
                <a:latin typeface="Gill Sans MT" panose="020B0502020104020203" pitchFamily="34" charset="0"/>
              </a:rPr>
              <a:t>Omnibus (2</a:t>
            </a:r>
            <a:r>
              <a:rPr lang="en-US" sz="2400" baseline="30000" dirty="0">
                <a:solidFill>
                  <a:schemeClr val="bg1"/>
                </a:solidFill>
                <a:latin typeface="Gill Sans MT" panose="020B0502020104020203" pitchFamily="34" charset="0"/>
              </a:rPr>
              <a:t>nd</a:t>
            </a:r>
            <a:r>
              <a:rPr lang="en-US" sz="2400" dirty="0">
                <a:solidFill>
                  <a:schemeClr val="bg1"/>
                </a:solidFill>
                <a:latin typeface="Gill Sans MT" panose="020B0502020104020203" pitchFamily="34" charset="0"/>
              </a:rPr>
              <a:t> Quarter 2017)</a:t>
            </a:r>
          </a:p>
          <a:p>
            <a:pPr marL="233363" indent="-233363"/>
            <a:r>
              <a:rPr lang="en-US" sz="2400" dirty="0">
                <a:solidFill>
                  <a:schemeClr val="bg1"/>
                </a:solidFill>
                <a:latin typeface="Gill Sans MT" panose="020B0502020104020203" pitchFamily="34" charset="0"/>
              </a:rPr>
              <a:t>Consumer Experience Surveys</a:t>
            </a:r>
          </a:p>
          <a:p>
            <a:pPr marL="233363" indent="-233363"/>
            <a:r>
              <a:rPr lang="en-US" sz="2400" dirty="0">
                <a:solidFill>
                  <a:schemeClr val="bg1"/>
                </a:solidFill>
                <a:latin typeface="Gill Sans MT" panose="020B0502020104020203" pitchFamily="34" charset="0"/>
              </a:rPr>
              <a:t>Stakeholder Feedback Surveys</a:t>
            </a:r>
          </a:p>
          <a:p>
            <a:pPr marL="233363" indent="-233363"/>
            <a:r>
              <a:rPr lang="en-US" sz="2400" dirty="0">
                <a:solidFill>
                  <a:schemeClr val="bg1"/>
                </a:solidFill>
                <a:latin typeface="Gill Sans MT" panose="020B0502020104020203" pitchFamily="34" charset="0"/>
              </a:rPr>
              <a:t>Treatment Demand Indicators Survey</a:t>
            </a:r>
          </a:p>
          <a:p>
            <a:pPr marL="233363" indent="-233363"/>
            <a:endParaRPr lang="en-US" sz="2400" dirty="0">
              <a:solidFill>
                <a:schemeClr val="bg1"/>
              </a:solidFill>
              <a:latin typeface="Gill Sans MT" panose="020B0502020104020203" pitchFamily="34" charset="0"/>
            </a:endParaRPr>
          </a:p>
          <a:p>
            <a:pPr marL="0" indent="0">
              <a:buNone/>
            </a:pPr>
            <a:endParaRPr lang="en-US" sz="2400" dirty="0">
              <a:solidFill>
                <a:schemeClr val="bg1"/>
              </a:solidFill>
              <a:latin typeface="Gill Sans MT" panose="020B0502020104020203" pitchFamily="34" charset="0"/>
            </a:endParaRPr>
          </a:p>
        </p:txBody>
      </p:sp>
      <p:sp>
        <p:nvSpPr>
          <p:cNvPr id="5" name="Rectangle 2"/>
          <p:cNvSpPr txBox="1">
            <a:spLocks noChangeArrowheads="1"/>
          </p:cNvSpPr>
          <p:nvPr/>
        </p:nvSpPr>
        <p:spPr>
          <a:xfrm>
            <a:off x="4965430" y="808558"/>
            <a:ext cx="6586491" cy="128616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b="1" dirty="0" smtClean="0">
                <a:solidFill>
                  <a:schemeClr val="bg1"/>
                </a:solidFill>
                <a:latin typeface="Gill Sans MT" panose="020B0502020104020203" pitchFamily="34" charset="0"/>
              </a:rPr>
              <a:t>Updated in Report</a:t>
            </a:r>
            <a:endParaRPr lang="en-US" b="1" dirty="0">
              <a:solidFill>
                <a:schemeClr val="bg1"/>
              </a:solidFill>
              <a:latin typeface="Gill Sans MT" panose="020B0502020104020203" pitchFamily="34" charset="0"/>
            </a:endParaRPr>
          </a:p>
        </p:txBody>
      </p:sp>
      <p:sp>
        <p:nvSpPr>
          <p:cNvPr id="10" name="Rectangle 2"/>
          <p:cNvSpPr txBox="1">
            <a:spLocks noChangeArrowheads="1"/>
          </p:cNvSpPr>
          <p:nvPr/>
        </p:nvSpPr>
        <p:spPr>
          <a:xfrm>
            <a:off x="2905125" y="209549"/>
            <a:ext cx="8677275" cy="8874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a:latin typeface="Gill Sans MT" pitchFamily="34" charset="0"/>
              </a:rPr>
              <a:t>Surveys</a:t>
            </a:r>
          </a:p>
        </p:txBody>
      </p:sp>
      <p:sp>
        <p:nvSpPr>
          <p:cNvPr id="12" name="Slide Number Placeholder 5"/>
          <p:cNvSpPr>
            <a:spLocks noGrp="1"/>
          </p:cNvSpPr>
          <p:nvPr>
            <p:ph type="sldNum" sz="quarter" idx="12"/>
          </p:nvPr>
        </p:nvSpPr>
        <p:spPr>
          <a:xfrm>
            <a:off x="9528543" y="6168553"/>
            <a:ext cx="2362200" cy="365125"/>
          </a:xfrm>
        </p:spPr>
        <p:txBody>
          <a:bodyPr/>
          <a:lstStyle/>
          <a:p>
            <a:fld id="{A9784670-7490-423C-A944-53DB45B1705B}" type="slidenum">
              <a:rPr lang="en-US" b="1" smtClean="0">
                <a:solidFill>
                  <a:schemeClr val="bg1"/>
                </a:solidFill>
                <a:latin typeface="Gill Sans MT" panose="020B0502020104020203" pitchFamily="34" charset="0"/>
              </a:rPr>
              <a:pPr/>
              <a:t>4</a:t>
            </a:fld>
            <a:endParaRPr lang="en-US"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598567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979" y="195943"/>
            <a:ext cx="10515600" cy="1325563"/>
          </a:xfrm>
        </p:spPr>
        <p:txBody>
          <a:bodyPr/>
          <a:lstStyle/>
          <a:p>
            <a:pPr algn="r"/>
            <a:r>
              <a:rPr lang="en-US" b="1" dirty="0" smtClean="0">
                <a:solidFill>
                  <a:schemeClr val="bg1"/>
                </a:solidFill>
                <a:latin typeface="Gill Sans MT" panose="020B0502020104020203" pitchFamily="34" charset="0"/>
              </a:rPr>
              <a:t>Missing from the Report</a:t>
            </a:r>
            <a:endParaRPr lang="en-US" b="1" dirty="0">
              <a:solidFill>
                <a:schemeClr val="bg1"/>
              </a:solidFill>
              <a:latin typeface="Gill Sans MT" panose="020B0502020104020203" pitchFamily="34" charset="0"/>
            </a:endParaRPr>
          </a:p>
        </p:txBody>
      </p:sp>
      <p:sp>
        <p:nvSpPr>
          <p:cNvPr id="3" name="Content Placeholder 2"/>
          <p:cNvSpPr>
            <a:spLocks noGrp="1"/>
          </p:cNvSpPr>
          <p:nvPr>
            <p:ph idx="1"/>
          </p:nvPr>
        </p:nvSpPr>
        <p:spPr>
          <a:xfrm>
            <a:off x="838200" y="2088973"/>
            <a:ext cx="8836378" cy="4351338"/>
          </a:xfrm>
        </p:spPr>
        <p:txBody>
          <a:bodyPr/>
          <a:lstStyle/>
          <a:p>
            <a:pPr marL="804863" lvl="4" indent="-347663" algn="just">
              <a:lnSpc>
                <a:spcPct val="100000"/>
              </a:lnSpc>
              <a:spcBef>
                <a:spcPts val="0"/>
              </a:spcBef>
              <a:spcAft>
                <a:spcPts val="1200"/>
              </a:spcAft>
            </a:pPr>
            <a:r>
              <a:rPr lang="en-US" sz="3200" dirty="0">
                <a:solidFill>
                  <a:schemeClr val="bg1"/>
                </a:solidFill>
                <a:latin typeface="Gill Sans MT" pitchFamily="34" charset="0"/>
              </a:rPr>
              <a:t>Drug enforcement activity </a:t>
            </a:r>
            <a:endParaRPr lang="en-US" sz="3200" dirty="0" smtClean="0">
              <a:solidFill>
                <a:schemeClr val="bg1"/>
              </a:solidFill>
              <a:latin typeface="Gill Sans MT" pitchFamily="34" charset="0"/>
            </a:endParaRPr>
          </a:p>
          <a:p>
            <a:pPr marL="804863" lvl="4" indent="-347663" algn="just">
              <a:lnSpc>
                <a:spcPct val="100000"/>
              </a:lnSpc>
              <a:spcBef>
                <a:spcPts val="0"/>
              </a:spcBef>
              <a:spcAft>
                <a:spcPts val="1200"/>
              </a:spcAft>
            </a:pPr>
            <a:r>
              <a:rPr lang="en-US" sz="3200" dirty="0" smtClean="0">
                <a:solidFill>
                  <a:schemeClr val="bg1"/>
                </a:solidFill>
                <a:latin typeface="Gill Sans MT" pitchFamily="34" charset="0"/>
              </a:rPr>
              <a:t>Drug </a:t>
            </a:r>
            <a:r>
              <a:rPr lang="en-US" sz="3200" dirty="0">
                <a:solidFill>
                  <a:schemeClr val="bg1"/>
                </a:solidFill>
                <a:latin typeface="Gill Sans MT" pitchFamily="34" charset="0"/>
              </a:rPr>
              <a:t>prices, missing for 2 years </a:t>
            </a:r>
            <a:endParaRPr lang="en-US" sz="3200" dirty="0" smtClean="0">
              <a:solidFill>
                <a:schemeClr val="bg1"/>
              </a:solidFill>
              <a:latin typeface="Gill Sans MT" pitchFamily="34" charset="0"/>
            </a:endParaRPr>
          </a:p>
          <a:p>
            <a:pPr marL="804863" lvl="4" indent="-347663" algn="just">
              <a:lnSpc>
                <a:spcPct val="100000"/>
              </a:lnSpc>
              <a:spcBef>
                <a:spcPts val="0"/>
              </a:spcBef>
              <a:spcAft>
                <a:spcPts val="1200"/>
              </a:spcAft>
            </a:pPr>
            <a:r>
              <a:rPr lang="en-US" sz="3200" dirty="0" smtClean="0">
                <a:solidFill>
                  <a:schemeClr val="bg1"/>
                </a:solidFill>
                <a:latin typeface="Gill Sans MT" pitchFamily="34" charset="0"/>
              </a:rPr>
              <a:t>Post-natal </a:t>
            </a:r>
            <a:r>
              <a:rPr lang="en-US" sz="3200" dirty="0">
                <a:solidFill>
                  <a:schemeClr val="bg1"/>
                </a:solidFill>
                <a:latin typeface="Gill Sans MT" pitchFamily="34" charset="0"/>
              </a:rPr>
              <a:t>drug use (KEMH VII)</a:t>
            </a:r>
          </a:p>
          <a:p>
            <a:pPr marL="804863" lvl="4" indent="-347663" algn="just">
              <a:lnSpc>
                <a:spcPct val="100000"/>
              </a:lnSpc>
              <a:spcBef>
                <a:spcPts val="0"/>
              </a:spcBef>
              <a:spcAft>
                <a:spcPts val="1200"/>
              </a:spcAft>
            </a:pPr>
            <a:endParaRPr lang="en-US" sz="2000" dirty="0">
              <a:solidFill>
                <a:schemeClr val="bg1"/>
              </a:solidFill>
              <a:latin typeface="Gill Sans MT" pitchFamily="34" charset="0"/>
            </a:endParaRPr>
          </a:p>
          <a:p>
            <a:endParaRPr lang="en-US" dirty="0"/>
          </a:p>
        </p:txBody>
      </p:sp>
    </p:spTree>
    <p:extLst>
      <p:ext uri="{BB962C8B-B14F-4D97-AF65-F5344CB8AC3E}">
        <p14:creationId xmlns:p14="http://schemas.microsoft.com/office/powerpoint/2010/main" val="3086197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724" y="1714471"/>
            <a:ext cx="7940634" cy="5698700"/>
          </a:xfrm>
        </p:spPr>
        <p:txBody>
          <a:bodyPr>
            <a:normAutofit/>
          </a:bodyPr>
          <a:lstStyle/>
          <a:p>
            <a:pPr marL="347663" lvl="2" indent="-347663" algn="just">
              <a:lnSpc>
                <a:spcPct val="100000"/>
              </a:lnSpc>
              <a:spcBef>
                <a:spcPts val="0"/>
              </a:spcBef>
              <a:spcAft>
                <a:spcPts val="1200"/>
              </a:spcAft>
            </a:pPr>
            <a:r>
              <a:rPr lang="en-US" sz="3200" dirty="0" smtClean="0">
                <a:solidFill>
                  <a:schemeClr val="bg1"/>
                </a:solidFill>
                <a:latin typeface="Gill Sans MT" pitchFamily="34" charset="0"/>
              </a:rPr>
              <a:t>Problem drug use </a:t>
            </a:r>
          </a:p>
          <a:p>
            <a:pPr marL="347663" lvl="2" indent="-347663" algn="just">
              <a:lnSpc>
                <a:spcPct val="100000"/>
              </a:lnSpc>
              <a:spcBef>
                <a:spcPts val="0"/>
              </a:spcBef>
              <a:spcAft>
                <a:spcPts val="1200"/>
              </a:spcAft>
            </a:pPr>
            <a:r>
              <a:rPr lang="en-US" sz="3200" dirty="0" smtClean="0">
                <a:solidFill>
                  <a:schemeClr val="bg1"/>
                </a:solidFill>
                <a:latin typeface="Gill Sans MT" pitchFamily="34" charset="0"/>
              </a:rPr>
              <a:t>Drug </a:t>
            </a:r>
            <a:r>
              <a:rPr lang="en-US" sz="3200" dirty="0">
                <a:solidFill>
                  <a:schemeClr val="bg1"/>
                </a:solidFill>
                <a:latin typeface="Gill Sans MT" pitchFamily="34" charset="0"/>
              </a:rPr>
              <a:t>availability and </a:t>
            </a:r>
            <a:r>
              <a:rPr lang="en-US" sz="3200" dirty="0" smtClean="0">
                <a:solidFill>
                  <a:schemeClr val="bg1"/>
                </a:solidFill>
                <a:latin typeface="Gill Sans MT" pitchFamily="34" charset="0"/>
              </a:rPr>
              <a:t>drug market (synthetics)</a:t>
            </a:r>
            <a:endParaRPr lang="en-US" sz="3200" dirty="0">
              <a:solidFill>
                <a:schemeClr val="bg1"/>
              </a:solidFill>
              <a:latin typeface="Gill Sans MT" pitchFamily="34" charset="0"/>
            </a:endParaRPr>
          </a:p>
          <a:p>
            <a:pPr marL="347663" lvl="2" indent="-347663" algn="just">
              <a:lnSpc>
                <a:spcPct val="100000"/>
              </a:lnSpc>
              <a:spcBef>
                <a:spcPts val="0"/>
              </a:spcBef>
              <a:spcAft>
                <a:spcPts val="1200"/>
              </a:spcAft>
              <a:tabLst>
                <a:tab pos="231775" algn="l"/>
              </a:tabLst>
            </a:pPr>
            <a:r>
              <a:rPr lang="en-US" sz="3200" dirty="0" smtClean="0">
                <a:solidFill>
                  <a:schemeClr val="bg1"/>
                </a:solidFill>
                <a:latin typeface="Gill Sans MT" pitchFamily="34" charset="0"/>
              </a:rPr>
              <a:t>Alcohol </a:t>
            </a:r>
            <a:r>
              <a:rPr lang="en-US" sz="3200" dirty="0">
                <a:solidFill>
                  <a:schemeClr val="bg1"/>
                </a:solidFill>
                <a:latin typeface="Gill Sans MT" pitchFamily="34" charset="0"/>
              </a:rPr>
              <a:t>and tobacco sales </a:t>
            </a:r>
          </a:p>
          <a:p>
            <a:pPr marL="347663" lvl="2" indent="-347663" algn="just">
              <a:lnSpc>
                <a:spcPct val="100000"/>
              </a:lnSpc>
              <a:spcBef>
                <a:spcPts val="0"/>
              </a:spcBef>
              <a:spcAft>
                <a:spcPts val="1200"/>
              </a:spcAft>
              <a:tabLst>
                <a:tab pos="231775" algn="l"/>
              </a:tabLst>
            </a:pPr>
            <a:r>
              <a:rPr lang="en-US" sz="3200" dirty="0" smtClean="0">
                <a:solidFill>
                  <a:schemeClr val="bg1"/>
                </a:solidFill>
                <a:latin typeface="Gill Sans MT" pitchFamily="34" charset="0"/>
              </a:rPr>
              <a:t>Dual-diagnosed </a:t>
            </a:r>
            <a:r>
              <a:rPr lang="en-US" sz="3200" dirty="0">
                <a:solidFill>
                  <a:schemeClr val="bg1"/>
                </a:solidFill>
                <a:latin typeface="Gill Sans MT" pitchFamily="34" charset="0"/>
              </a:rPr>
              <a:t>clients </a:t>
            </a:r>
            <a:endParaRPr lang="en-US" sz="3200" dirty="0" smtClean="0">
              <a:solidFill>
                <a:schemeClr val="bg1"/>
              </a:solidFill>
              <a:latin typeface="Gill Sans MT" pitchFamily="34" charset="0"/>
            </a:endParaRPr>
          </a:p>
          <a:p>
            <a:pPr marL="287338" lvl="2" indent="-287338">
              <a:spcBef>
                <a:spcPts val="0"/>
              </a:spcBef>
              <a:spcAft>
                <a:spcPts val="1200"/>
              </a:spcAft>
            </a:pPr>
            <a:r>
              <a:rPr lang="en-US" sz="3200" dirty="0" smtClean="0">
                <a:solidFill>
                  <a:schemeClr val="bg1"/>
                </a:solidFill>
                <a:latin typeface="Gill Sans MT" pitchFamily="34" charset="0"/>
              </a:rPr>
              <a:t>Mandatory </a:t>
            </a:r>
            <a:r>
              <a:rPr lang="en-US" sz="3200" dirty="0" err="1" smtClean="0">
                <a:solidFill>
                  <a:schemeClr val="bg1"/>
                </a:solidFill>
                <a:latin typeface="Gill Sans MT" panose="020B0502020104020203" pitchFamily="34" charset="0"/>
              </a:rPr>
              <a:t>breathilyser</a:t>
            </a:r>
            <a:r>
              <a:rPr lang="en-US" sz="3200" dirty="0" smtClean="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testing at </a:t>
            </a:r>
            <a:r>
              <a:rPr lang="en-US" sz="3200" dirty="0" smtClean="0">
                <a:solidFill>
                  <a:schemeClr val="bg1"/>
                </a:solidFill>
                <a:latin typeface="Gill Sans MT" panose="020B0502020104020203" pitchFamily="34" charset="0"/>
              </a:rPr>
              <a:t>accidents</a:t>
            </a:r>
            <a:endParaRPr lang="en-US" sz="3200" dirty="0">
              <a:solidFill>
                <a:schemeClr val="bg1"/>
              </a:solidFill>
              <a:latin typeface="Gill Sans MT" pitchFamily="34" charset="0"/>
            </a:endParaRPr>
          </a:p>
          <a:p>
            <a:pPr marL="347663" lvl="2" indent="-347663" algn="just">
              <a:lnSpc>
                <a:spcPct val="100000"/>
              </a:lnSpc>
              <a:spcBef>
                <a:spcPts val="0"/>
              </a:spcBef>
              <a:spcAft>
                <a:spcPts val="1200"/>
              </a:spcAft>
              <a:tabLst>
                <a:tab pos="231775" algn="l"/>
              </a:tabLst>
            </a:pPr>
            <a:r>
              <a:rPr lang="en-US" sz="3200" dirty="0">
                <a:solidFill>
                  <a:schemeClr val="bg1"/>
                </a:solidFill>
                <a:latin typeface="Gill Sans MT" pitchFamily="34" charset="0"/>
              </a:rPr>
              <a:t>Drug-related harms</a:t>
            </a:r>
          </a:p>
        </p:txBody>
      </p:sp>
      <p:sp>
        <p:nvSpPr>
          <p:cNvPr id="5" name="Rectangle 2"/>
          <p:cNvSpPr txBox="1">
            <a:spLocks noChangeArrowheads="1"/>
          </p:cNvSpPr>
          <p:nvPr/>
        </p:nvSpPr>
        <p:spPr>
          <a:xfrm>
            <a:off x="2855495" y="228600"/>
            <a:ext cx="8726905"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bg1"/>
                </a:solidFill>
                <a:latin typeface="Gill Sans MT" pitchFamily="34" charset="0"/>
              </a:rPr>
              <a:t>Data </a:t>
            </a:r>
            <a:r>
              <a:rPr lang="en-US" b="1" dirty="0">
                <a:solidFill>
                  <a:schemeClr val="bg1"/>
                </a:solidFill>
                <a:latin typeface="Gill Sans MT" pitchFamily="34" charset="0"/>
              </a:rPr>
              <a:t>Gaps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79" t="16836" r="11350"/>
          <a:stretch/>
        </p:blipFill>
        <p:spPr>
          <a:xfrm>
            <a:off x="8008798" y="2006554"/>
            <a:ext cx="4183201" cy="3153275"/>
          </a:xfrm>
          <a:prstGeom prst="ellipse">
            <a:avLst/>
          </a:prstGeom>
          <a:ln>
            <a:noFill/>
          </a:ln>
          <a:effectLst>
            <a:softEdge rad="112500"/>
          </a:effectLst>
        </p:spPr>
      </p:pic>
      <p:sp>
        <p:nvSpPr>
          <p:cNvPr id="6" name="Slide Number Placeholder 10"/>
          <p:cNvSpPr>
            <a:spLocks noGrp="1"/>
          </p:cNvSpPr>
          <p:nvPr>
            <p:ph type="sldNum" sz="quarter" idx="12"/>
          </p:nvPr>
        </p:nvSpPr>
        <p:spPr>
          <a:xfrm>
            <a:off x="9152022" y="6176963"/>
            <a:ext cx="2743200" cy="365125"/>
          </a:xfrm>
        </p:spPr>
        <p:txBody>
          <a:bodyPr/>
          <a:lstStyle/>
          <a:p>
            <a:fld id="{5904B71B-9AC2-42FD-914C-8DD370FD7CEF}" type="slidenum">
              <a:rPr lang="en-US" b="1" smtClean="0">
                <a:solidFill>
                  <a:schemeClr val="bg1"/>
                </a:solidFill>
                <a:latin typeface="Gill Sans MT" panose="020B0502020104020203" pitchFamily="34" charset="0"/>
              </a:rPr>
              <a:pPr/>
              <a:t>6</a:t>
            </a:fld>
            <a:endParaRPr lang="en-US"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126234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9784670-7490-423C-A944-53DB45B1705B}" type="slidenum">
              <a:rPr lang="en-US" b="1" smtClean="0"/>
              <a:pPr>
                <a:spcAft>
                  <a:spcPts val="600"/>
                </a:spcAft>
              </a:pPr>
              <a:t>7</a:t>
            </a:fld>
            <a:endParaRPr lang="en-US" b="1" dirty="0"/>
          </a:p>
        </p:txBody>
      </p:sp>
      <p:sp>
        <p:nvSpPr>
          <p:cNvPr id="14" name="Rectangle 2"/>
          <p:cNvSpPr txBox="1">
            <a:spLocks noChangeArrowheads="1"/>
          </p:cNvSpPr>
          <p:nvPr/>
        </p:nvSpPr>
        <p:spPr>
          <a:xfrm>
            <a:off x="2855495" y="228600"/>
            <a:ext cx="8726905"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a:solidFill>
                  <a:schemeClr val="bg1"/>
                </a:solidFill>
                <a:latin typeface="Gill Sans MT" pitchFamily="34" charset="0"/>
              </a:rPr>
              <a:t>Organisational Challenges</a:t>
            </a:r>
          </a:p>
        </p:txBody>
      </p:sp>
      <p:sp>
        <p:nvSpPr>
          <p:cNvPr id="6" name="Slide Number Placeholder 10"/>
          <p:cNvSpPr txBox="1">
            <a:spLocks/>
          </p:cNvSpPr>
          <p:nvPr/>
        </p:nvSpPr>
        <p:spPr>
          <a:xfrm>
            <a:off x="9152022" y="6176963"/>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904B71B-9AC2-42FD-914C-8DD370FD7CEF}" type="slidenum">
              <a:rPr lang="en-US" b="1" smtClean="0">
                <a:solidFill>
                  <a:schemeClr val="bg1"/>
                </a:solidFill>
                <a:latin typeface="Gill Sans MT" panose="020B0502020104020203" pitchFamily="34" charset="0"/>
              </a:rPr>
              <a:pPr/>
              <a:t>7</a:t>
            </a:fld>
            <a:endParaRPr lang="en-US" b="1" dirty="0">
              <a:solidFill>
                <a:schemeClr val="bg1"/>
              </a:solidFill>
              <a:latin typeface="Gill Sans MT" panose="020B0502020104020203" pitchFamily="34" charset="0"/>
            </a:endParaRPr>
          </a:p>
        </p:txBody>
      </p:sp>
      <p:graphicFrame>
        <p:nvGraphicFramePr>
          <p:cNvPr id="8" name="Content Placeholder 2"/>
          <p:cNvGraphicFramePr>
            <a:graphicFrameLocks noGrp="1"/>
          </p:cNvGraphicFramePr>
          <p:nvPr>
            <p:ph idx="1"/>
            <p:extLst>
              <p:ext uri="{D42A27DB-BD31-4B8C-83A1-F6EECF244321}">
                <p14:modId xmlns:p14="http://schemas.microsoft.com/office/powerpoint/2010/main" val="1133922463"/>
              </p:ext>
            </p:extLst>
          </p:nvPr>
        </p:nvGraphicFramePr>
        <p:xfrm>
          <a:off x="609600" y="1559859"/>
          <a:ext cx="10972800" cy="5161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4098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0A9DBE-AE03-4220-A4BE-CE5D4FB9EEC3}"/>
              </a:ext>
            </a:extLst>
          </p:cNvPr>
          <p:cNvSpPr>
            <a:spLocks noGrp="1"/>
          </p:cNvSpPr>
          <p:nvPr>
            <p:ph sz="half" idx="1"/>
          </p:nvPr>
        </p:nvSpPr>
        <p:spPr>
          <a:xfrm>
            <a:off x="838200" y="1611630"/>
            <a:ext cx="5181600" cy="5353613"/>
          </a:xfrm>
        </p:spPr>
        <p:txBody>
          <a:bodyPr>
            <a:normAutofit lnSpcReduction="10000"/>
          </a:bodyPr>
          <a:lstStyle/>
          <a:p>
            <a:pPr algn="just"/>
            <a:r>
              <a:rPr lang="en-US" sz="2400" dirty="0">
                <a:solidFill>
                  <a:schemeClr val="bg1"/>
                </a:solidFill>
                <a:latin typeface="Gill Sans MT" panose="020B0502020104020203" pitchFamily="34" charset="0"/>
              </a:rPr>
              <a:t>DNDC </a:t>
            </a:r>
            <a:r>
              <a:rPr lang="en-US" sz="2400" dirty="0" smtClean="0">
                <a:solidFill>
                  <a:schemeClr val="bg1"/>
                </a:solidFill>
                <a:latin typeface="Gill Sans MT" panose="020B0502020104020203" pitchFamily="34" charset="0"/>
              </a:rPr>
              <a:t>consulted regarding special licenses for terminally ill patients requiring medical marijuana.</a:t>
            </a:r>
          </a:p>
          <a:p>
            <a:pPr algn="just"/>
            <a:r>
              <a:rPr lang="en-US" sz="2400" dirty="0">
                <a:solidFill>
                  <a:schemeClr val="bg1"/>
                </a:solidFill>
                <a:latin typeface="Gill Sans MT" panose="020B0502020104020203" pitchFamily="34" charset="0"/>
              </a:rPr>
              <a:t>F</a:t>
            </a:r>
            <a:r>
              <a:rPr lang="en-US" sz="2400" dirty="0" smtClean="0">
                <a:solidFill>
                  <a:schemeClr val="bg1"/>
                </a:solidFill>
                <a:latin typeface="Gill Sans MT" panose="020B0502020104020203" pitchFamily="34" charset="0"/>
              </a:rPr>
              <a:t>ive grants to demand reduction </a:t>
            </a:r>
            <a:r>
              <a:rPr lang="en-US" sz="2400" dirty="0" err="1" smtClean="0">
                <a:solidFill>
                  <a:schemeClr val="bg1"/>
                </a:solidFill>
                <a:latin typeface="Gill Sans MT" panose="020B0502020104020203" pitchFamily="34" charset="0"/>
              </a:rPr>
              <a:t>programmes</a:t>
            </a:r>
            <a:r>
              <a:rPr lang="en-US" sz="2400" dirty="0" smtClean="0">
                <a:solidFill>
                  <a:schemeClr val="bg1"/>
                </a:solidFill>
                <a:latin typeface="Gill Sans MT" panose="020B0502020104020203" pitchFamily="34" charset="0"/>
              </a:rPr>
              <a:t>. </a:t>
            </a:r>
          </a:p>
          <a:p>
            <a:pPr algn="just"/>
            <a:r>
              <a:rPr lang="en-US" sz="2400" dirty="0" smtClean="0">
                <a:solidFill>
                  <a:schemeClr val="bg1"/>
                </a:solidFill>
                <a:latin typeface="Gill Sans MT" panose="020B0502020104020203" pitchFamily="34" charset="0"/>
              </a:rPr>
              <a:t>NDC Act of 2013 </a:t>
            </a:r>
            <a:r>
              <a:rPr lang="en-US" sz="2400" dirty="0" err="1" smtClean="0">
                <a:solidFill>
                  <a:schemeClr val="bg1"/>
                </a:solidFill>
                <a:latin typeface="Gill Sans MT" panose="020B0502020104020203" pitchFamily="34" charset="0"/>
              </a:rPr>
              <a:t>gazetted</a:t>
            </a:r>
            <a:r>
              <a:rPr lang="en-US" sz="2400" dirty="0" smtClean="0">
                <a:solidFill>
                  <a:schemeClr val="bg1"/>
                </a:solidFill>
                <a:latin typeface="Gill Sans MT" panose="020B0502020104020203" pitchFamily="34" charset="0"/>
              </a:rPr>
              <a:t>. </a:t>
            </a:r>
            <a:endParaRPr lang="en-US" sz="2400" dirty="0">
              <a:solidFill>
                <a:schemeClr val="bg1"/>
              </a:solidFill>
              <a:latin typeface="Gill Sans MT" panose="020B0502020104020203" pitchFamily="34" charset="0"/>
            </a:endParaRPr>
          </a:p>
          <a:p>
            <a:pPr algn="just"/>
            <a:r>
              <a:rPr lang="en-US" sz="2400" dirty="0" smtClean="0">
                <a:solidFill>
                  <a:schemeClr val="bg1"/>
                </a:solidFill>
                <a:latin typeface="Gill Sans MT" panose="020B0502020104020203" pitchFamily="34" charset="0"/>
              </a:rPr>
              <a:t>WTC, Turning Point 3-year </a:t>
            </a:r>
            <a:r>
              <a:rPr lang="en-US" sz="2400" dirty="0">
                <a:solidFill>
                  <a:schemeClr val="bg1"/>
                </a:solidFill>
                <a:latin typeface="Gill Sans MT" panose="020B0502020104020203" pitchFamily="34" charset="0"/>
              </a:rPr>
              <a:t>CARF International accreditation.</a:t>
            </a:r>
          </a:p>
          <a:p>
            <a:pPr algn="just"/>
            <a:r>
              <a:rPr lang="en-US" sz="2400" dirty="0" smtClean="0">
                <a:solidFill>
                  <a:schemeClr val="bg1"/>
                </a:solidFill>
                <a:latin typeface="Gill Sans MT" panose="020B0502020104020203" pitchFamily="34" charset="0"/>
              </a:rPr>
              <a:t>Eleven facilities submitted their licensure documents. </a:t>
            </a:r>
          </a:p>
          <a:p>
            <a:pPr algn="just"/>
            <a:r>
              <a:rPr lang="en-US" sz="2400" dirty="0">
                <a:solidFill>
                  <a:schemeClr val="bg1"/>
                </a:solidFill>
                <a:latin typeface="Gill Sans MT" panose="020B0502020104020203" pitchFamily="34" charset="0"/>
              </a:rPr>
              <a:t>Road Traffic (Road Sobriety Checkpoints) Amendments Act </a:t>
            </a:r>
            <a:r>
              <a:rPr lang="en-US" sz="2400" dirty="0" smtClean="0">
                <a:solidFill>
                  <a:schemeClr val="bg1"/>
                </a:solidFill>
                <a:latin typeface="Gill Sans MT" panose="020B0502020104020203" pitchFamily="34" charset="0"/>
              </a:rPr>
              <a:t>2018.</a:t>
            </a:r>
            <a:endParaRPr lang="en-US" sz="2400" dirty="0">
              <a:solidFill>
                <a:schemeClr val="bg1"/>
              </a:solidFill>
              <a:latin typeface="Gill Sans MT" panose="020B0502020104020203" pitchFamily="34" charset="0"/>
            </a:endParaRPr>
          </a:p>
          <a:p>
            <a:r>
              <a:rPr lang="en-US" sz="2400" dirty="0" smtClean="0">
                <a:solidFill>
                  <a:schemeClr val="bg1"/>
                </a:solidFill>
                <a:latin typeface="Gill Sans MT" panose="020B0502020104020203" pitchFamily="34" charset="0"/>
              </a:rPr>
              <a:t>Misuse </a:t>
            </a:r>
            <a:r>
              <a:rPr lang="en-US" sz="2400" dirty="0">
                <a:solidFill>
                  <a:schemeClr val="bg1"/>
                </a:solidFill>
                <a:latin typeface="Gill Sans MT" panose="020B0502020104020203" pitchFamily="34" charset="0"/>
              </a:rPr>
              <a:t>of Drugs (Decriminalization of Cannabis) Amendment Act </a:t>
            </a:r>
            <a:r>
              <a:rPr lang="en-US" sz="2400" dirty="0" smtClean="0">
                <a:solidFill>
                  <a:schemeClr val="bg1"/>
                </a:solidFill>
                <a:latin typeface="Gill Sans MT" panose="020B0502020104020203" pitchFamily="34" charset="0"/>
              </a:rPr>
              <a:t>2017. </a:t>
            </a:r>
          </a:p>
          <a:p>
            <a:pPr algn="just"/>
            <a:endParaRPr lang="en-US" dirty="0">
              <a:solidFill>
                <a:schemeClr val="bg1"/>
              </a:solidFill>
              <a:latin typeface="Gill Sans MT" panose="020B0502020104020203" pitchFamily="34" charset="0"/>
            </a:endParaRPr>
          </a:p>
        </p:txBody>
      </p:sp>
      <p:sp>
        <p:nvSpPr>
          <p:cNvPr id="6" name="Content Placeholder 5"/>
          <p:cNvSpPr>
            <a:spLocks noGrp="1"/>
          </p:cNvSpPr>
          <p:nvPr>
            <p:ph sz="half" idx="2"/>
          </p:nvPr>
        </p:nvSpPr>
        <p:spPr>
          <a:xfrm>
            <a:off x="6400799" y="1611630"/>
            <a:ext cx="5181600" cy="5139619"/>
          </a:xfrm>
        </p:spPr>
        <p:txBody>
          <a:bodyPr>
            <a:normAutofit lnSpcReduction="10000"/>
          </a:bodyPr>
          <a:lstStyle/>
          <a:p>
            <a:pPr algn="just"/>
            <a:r>
              <a:rPr lang="en-US" sz="2400" dirty="0">
                <a:solidFill>
                  <a:schemeClr val="bg1"/>
                </a:solidFill>
                <a:latin typeface="Gill Sans MT" panose="020B0502020104020203" pitchFamily="34" charset="0"/>
              </a:rPr>
              <a:t>DNDC, Prevention Unit held first LGBT training for service </a:t>
            </a:r>
            <a:r>
              <a:rPr lang="en-US" sz="2400" dirty="0" smtClean="0">
                <a:solidFill>
                  <a:schemeClr val="bg1"/>
                </a:solidFill>
                <a:latin typeface="Gill Sans MT" panose="020B0502020104020203" pitchFamily="34" charset="0"/>
              </a:rPr>
              <a:t>providers.</a:t>
            </a:r>
            <a:endParaRPr lang="en-US" sz="2400" dirty="0">
              <a:solidFill>
                <a:schemeClr val="bg1"/>
              </a:solidFill>
              <a:latin typeface="Gill Sans MT" panose="020B0502020104020203" pitchFamily="34" charset="0"/>
            </a:endParaRPr>
          </a:p>
          <a:p>
            <a:pPr algn="just"/>
            <a:r>
              <a:rPr lang="en-US" sz="2400" dirty="0">
                <a:solidFill>
                  <a:schemeClr val="bg1"/>
                </a:solidFill>
                <a:latin typeface="Gill Sans MT" panose="020B0502020104020203" pitchFamily="34" charset="0"/>
              </a:rPr>
              <a:t>Parenting skills for persons in recovery implemented with parents at RLH.</a:t>
            </a:r>
          </a:p>
          <a:p>
            <a:pPr algn="just"/>
            <a:r>
              <a:rPr lang="en-US" sz="2400" dirty="0">
                <a:solidFill>
                  <a:schemeClr val="bg1"/>
                </a:solidFill>
                <a:latin typeface="Gill Sans MT" panose="020B0502020104020203" pitchFamily="34" charset="0"/>
              </a:rPr>
              <a:t>F</a:t>
            </a:r>
            <a:r>
              <a:rPr lang="en-US" sz="2400" dirty="0" smtClean="0">
                <a:solidFill>
                  <a:schemeClr val="bg1"/>
                </a:solidFill>
                <a:latin typeface="Gill Sans MT" panose="020B0502020104020203" pitchFamily="34" charset="0"/>
              </a:rPr>
              <a:t>inancial </a:t>
            </a:r>
            <a:r>
              <a:rPr lang="en-US" sz="2400" dirty="0">
                <a:solidFill>
                  <a:schemeClr val="bg1"/>
                </a:solidFill>
                <a:latin typeface="Gill Sans MT" panose="020B0502020104020203" pitchFamily="34" charset="0"/>
              </a:rPr>
              <a:t>crime training with HM Customs.</a:t>
            </a:r>
          </a:p>
          <a:p>
            <a:pPr algn="just"/>
            <a:r>
              <a:rPr lang="en-US" sz="2400" dirty="0">
                <a:solidFill>
                  <a:schemeClr val="bg1"/>
                </a:solidFill>
                <a:latin typeface="Gill Sans MT" panose="020B0502020104020203" pitchFamily="34" charset="0"/>
              </a:rPr>
              <a:t>Prison Survey and Survey on Public Perceptions of Substance Use. </a:t>
            </a:r>
            <a:endParaRPr lang="en-US" sz="2400" dirty="0" smtClean="0">
              <a:solidFill>
                <a:schemeClr val="bg1"/>
              </a:solidFill>
              <a:latin typeface="Gill Sans MT" panose="020B0502020104020203" pitchFamily="34" charset="0"/>
            </a:endParaRPr>
          </a:p>
          <a:p>
            <a:pPr algn="just"/>
            <a:r>
              <a:rPr lang="en-US" sz="2400" dirty="0" smtClean="0">
                <a:solidFill>
                  <a:schemeClr val="bg1"/>
                </a:solidFill>
                <a:latin typeface="Gill Sans MT" panose="020B0502020104020203" pitchFamily="34" charset="0"/>
              </a:rPr>
              <a:t>Green paper on substance abuse/misuse</a:t>
            </a:r>
            <a:endParaRPr lang="en-US" sz="2400" dirty="0">
              <a:solidFill>
                <a:schemeClr val="bg1"/>
              </a:solidFill>
              <a:latin typeface="Gill Sans MT" panose="020B0502020104020203" pitchFamily="34" charset="0"/>
            </a:endParaRPr>
          </a:p>
          <a:p>
            <a:pPr algn="just"/>
            <a:r>
              <a:rPr lang="en-US" sz="2400" dirty="0">
                <a:solidFill>
                  <a:schemeClr val="bg1"/>
                </a:solidFill>
                <a:latin typeface="Gill Sans MT" panose="020B0502020104020203" pitchFamily="34" charset="0"/>
              </a:rPr>
              <a:t>Completion of National Drug Strategy 2013-2017.</a:t>
            </a:r>
          </a:p>
          <a:p>
            <a:endParaRPr lang="en-US" dirty="0"/>
          </a:p>
        </p:txBody>
      </p:sp>
      <p:sp>
        <p:nvSpPr>
          <p:cNvPr id="5" name="Slide Number Placeholder 5"/>
          <p:cNvSpPr>
            <a:spLocks noGrp="1"/>
          </p:cNvSpPr>
          <p:nvPr>
            <p:ph type="sldNum" sz="quarter" idx="12"/>
          </p:nvPr>
        </p:nvSpPr>
        <p:spPr/>
        <p:txBody>
          <a:bodyPr/>
          <a:lstStyle/>
          <a:p>
            <a:fld id="{A9784670-7490-423C-A944-53DB45B1705B}" type="slidenum">
              <a:rPr lang="en-US" b="1">
                <a:solidFill>
                  <a:schemeClr val="bg1"/>
                </a:solidFill>
                <a:latin typeface="Gill Sans MT" panose="020B0502020104020203" pitchFamily="34" charset="0"/>
              </a:rPr>
              <a:pPr/>
              <a:t>8</a:t>
            </a:fld>
            <a:endParaRPr lang="en-US" b="1" dirty="0">
              <a:solidFill>
                <a:schemeClr val="bg1"/>
              </a:solidFill>
              <a:latin typeface="Gill Sans MT" panose="020B0502020104020203" pitchFamily="34" charset="0"/>
            </a:endParaRPr>
          </a:p>
        </p:txBody>
      </p:sp>
      <p:sp>
        <p:nvSpPr>
          <p:cNvPr id="4" name="Rectangle 2"/>
          <p:cNvSpPr txBox="1">
            <a:spLocks noChangeArrowheads="1"/>
          </p:cNvSpPr>
          <p:nvPr/>
        </p:nvSpPr>
        <p:spPr>
          <a:xfrm>
            <a:off x="4365522" y="240631"/>
            <a:ext cx="7216877" cy="904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bg1"/>
                </a:solidFill>
                <a:latin typeface="Gill Sans MT" pitchFamily="34" charset="0"/>
              </a:rPr>
              <a:t>Key Demand </a:t>
            </a:r>
            <a:r>
              <a:rPr lang="en-US" b="1" dirty="0">
                <a:solidFill>
                  <a:schemeClr val="bg1"/>
                </a:solidFill>
                <a:latin typeface="Gill Sans MT" pitchFamily="34" charset="0"/>
              </a:rPr>
              <a:t>and Supply Reduction Activities</a:t>
            </a:r>
          </a:p>
        </p:txBody>
      </p:sp>
    </p:spTree>
    <p:extLst>
      <p:ext uri="{BB962C8B-B14F-4D97-AF65-F5344CB8AC3E}">
        <p14:creationId xmlns:p14="http://schemas.microsoft.com/office/powerpoint/2010/main" val="3491450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b="1" dirty="0" smtClean="0">
                <a:solidFill>
                  <a:schemeClr val="bg1"/>
                </a:solidFill>
                <a:latin typeface="Gill Sans MT" panose="020B0502020104020203" pitchFamily="34" charset="0"/>
              </a:rPr>
              <a:t>Adult Drug Use </a:t>
            </a:r>
            <a:endParaRPr lang="en-US" b="1" dirty="0">
              <a:solidFill>
                <a:schemeClr val="bg1"/>
              </a:solidFill>
              <a:latin typeface="Gill Sans MT" panose="020B0502020104020203" pitchFamily="34" charset="0"/>
            </a:endParaRPr>
          </a:p>
        </p:txBody>
      </p:sp>
      <p:sp>
        <p:nvSpPr>
          <p:cNvPr id="6" name="Content Placeholder 5"/>
          <p:cNvSpPr>
            <a:spLocks noGrp="1"/>
          </p:cNvSpPr>
          <p:nvPr>
            <p:ph idx="1"/>
          </p:nvPr>
        </p:nvSpPr>
        <p:spPr/>
        <p:txBody>
          <a:bodyPr>
            <a:normAutofit fontScale="92500" lnSpcReduction="10000"/>
          </a:bodyPr>
          <a:lstStyle/>
          <a:p>
            <a:pPr marL="285750" indent="-285750"/>
            <a:r>
              <a:rPr lang="en-US" dirty="0">
                <a:solidFill>
                  <a:schemeClr val="bg1"/>
                </a:solidFill>
                <a:latin typeface="Arial" charset="0"/>
                <a:ea typeface="Arial" charset="0"/>
                <a:cs typeface="Arial" charset="0"/>
              </a:rPr>
              <a:t>There was a dramatic decline in the use of marijuana among adults. 20.2 percent of adults reported lifetime use of marijuana in 2017 compared with 37.0 percent in 2009. </a:t>
            </a:r>
          </a:p>
          <a:p>
            <a:pPr marL="285750" indent="-285750"/>
            <a:endParaRPr lang="en-US" dirty="0">
              <a:solidFill>
                <a:schemeClr val="bg1"/>
              </a:solidFill>
              <a:latin typeface="Arial" charset="0"/>
              <a:ea typeface="Arial" charset="0"/>
              <a:cs typeface="Arial" charset="0"/>
            </a:endParaRPr>
          </a:p>
          <a:p>
            <a:pPr marL="285750" indent="-285750"/>
            <a:r>
              <a:rPr lang="en-US" dirty="0">
                <a:solidFill>
                  <a:schemeClr val="bg1"/>
                </a:solidFill>
                <a:latin typeface="Arial" charset="0"/>
                <a:ea typeface="Arial" charset="0"/>
                <a:cs typeface="Arial" charset="0"/>
              </a:rPr>
              <a:t>This change is also reflected in current use of marijuana; it was 4.8 percent in 2017 compared with 7.5 percent in 2009.</a:t>
            </a:r>
          </a:p>
          <a:p>
            <a:pPr marL="285750" indent="-285750"/>
            <a:endParaRPr lang="en-US" dirty="0">
              <a:solidFill>
                <a:schemeClr val="bg1"/>
              </a:solidFill>
              <a:latin typeface="Arial" charset="0"/>
              <a:ea typeface="Arial" charset="0"/>
              <a:cs typeface="Arial" charset="0"/>
            </a:endParaRPr>
          </a:p>
          <a:p>
            <a:pPr marL="285750" indent="-285750"/>
            <a:r>
              <a:rPr lang="en-US" dirty="0">
                <a:solidFill>
                  <a:schemeClr val="bg1"/>
                </a:solidFill>
                <a:latin typeface="Arial" charset="0"/>
                <a:ea typeface="Arial" charset="0"/>
                <a:cs typeface="Arial" charset="0"/>
              </a:rPr>
              <a:t>Current use of </a:t>
            </a:r>
            <a:r>
              <a:rPr lang="en-US" dirty="0" smtClean="0">
                <a:solidFill>
                  <a:schemeClr val="bg1"/>
                </a:solidFill>
                <a:latin typeface="Arial" charset="0"/>
                <a:ea typeface="Arial" charset="0"/>
                <a:cs typeface="Arial" charset="0"/>
              </a:rPr>
              <a:t>alcohol </a:t>
            </a:r>
            <a:r>
              <a:rPr lang="en-US" dirty="0">
                <a:solidFill>
                  <a:schemeClr val="bg1"/>
                </a:solidFill>
                <a:latin typeface="Arial" charset="0"/>
                <a:ea typeface="Arial" charset="0"/>
                <a:cs typeface="Arial" charset="0"/>
              </a:rPr>
              <a:t>and tobacco is down as well.</a:t>
            </a:r>
          </a:p>
          <a:p>
            <a:pPr marL="285750" indent="-285750"/>
            <a:endParaRPr lang="en-US" dirty="0">
              <a:solidFill>
                <a:schemeClr val="bg1"/>
              </a:solidFill>
              <a:latin typeface="Arial" charset="0"/>
              <a:ea typeface="Arial" charset="0"/>
              <a:cs typeface="Arial" charset="0"/>
            </a:endParaRPr>
          </a:p>
          <a:p>
            <a:pPr marL="285750" indent="-285750"/>
            <a:r>
              <a:rPr lang="en-US" dirty="0" smtClean="0">
                <a:solidFill>
                  <a:schemeClr val="bg1"/>
                </a:solidFill>
                <a:latin typeface="Arial" charset="0"/>
                <a:ea typeface="Arial" charset="0"/>
                <a:cs typeface="Arial" charset="0"/>
              </a:rPr>
              <a:t>Use of </a:t>
            </a:r>
            <a:r>
              <a:rPr lang="en-US" dirty="0">
                <a:solidFill>
                  <a:schemeClr val="bg1"/>
                </a:solidFill>
                <a:latin typeface="Arial" charset="0"/>
                <a:ea typeface="Arial" charset="0"/>
                <a:cs typeface="Arial" charset="0"/>
              </a:rPr>
              <a:t>cocaine, heroin, and hallucinogens continues to be a </a:t>
            </a:r>
            <a:r>
              <a:rPr lang="en-US" dirty="0" smtClean="0">
                <a:solidFill>
                  <a:schemeClr val="bg1"/>
                </a:solidFill>
                <a:latin typeface="Arial" charset="0"/>
                <a:ea typeface="Arial" charset="0"/>
                <a:cs typeface="Arial" charset="0"/>
              </a:rPr>
              <a:t>problem </a:t>
            </a:r>
            <a:r>
              <a:rPr lang="en-US" dirty="0">
                <a:solidFill>
                  <a:schemeClr val="bg1"/>
                </a:solidFill>
                <a:latin typeface="Arial" charset="0"/>
                <a:ea typeface="Arial" charset="0"/>
                <a:cs typeface="Arial" charset="0"/>
              </a:rPr>
              <a:t>for </a:t>
            </a:r>
            <a:r>
              <a:rPr lang="en-US" dirty="0" smtClean="0">
                <a:solidFill>
                  <a:schemeClr val="bg1"/>
                </a:solidFill>
                <a:latin typeface="Arial" charset="0"/>
                <a:ea typeface="Arial" charset="0"/>
                <a:cs typeface="Arial" charset="0"/>
              </a:rPr>
              <a:t>adults, although a small proportion. </a:t>
            </a:r>
            <a:endParaRPr lang="en-US" dirty="0">
              <a:solidFill>
                <a:schemeClr val="bg1"/>
              </a:solidFill>
              <a:latin typeface="Arial" charset="0"/>
              <a:ea typeface="Arial" charset="0"/>
              <a:cs typeface="Arial" charset="0"/>
            </a:endParaRPr>
          </a:p>
          <a:p>
            <a:endParaRPr lang="en-US" dirty="0">
              <a:solidFill>
                <a:schemeClr val="bg1"/>
              </a:solidFill>
            </a:endParaRPr>
          </a:p>
        </p:txBody>
      </p:sp>
    </p:spTree>
    <p:extLst>
      <p:ext uri="{BB962C8B-B14F-4D97-AF65-F5344CB8AC3E}">
        <p14:creationId xmlns:p14="http://schemas.microsoft.com/office/powerpoint/2010/main" val="3558228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ppt409B.t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6378</TotalTime>
  <Words>3259</Words>
  <Application>Microsoft Office PowerPoint</Application>
  <PresentationFormat>Widescreen</PresentationFormat>
  <Paragraphs>412</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Cordia New</vt:lpstr>
      <vt:lpstr>Gill Sans MT</vt:lpstr>
      <vt:lpstr>Wingdings</vt:lpstr>
      <vt:lpstr>Office Theme</vt:lpstr>
      <vt:lpstr>ppt409B.tmp</vt:lpstr>
      <vt:lpstr> Bermuda’s Drug Situation</vt:lpstr>
      <vt:lpstr>PowerPoint Presentation</vt:lpstr>
      <vt:lpstr>PowerPoint Presentation</vt:lpstr>
      <vt:lpstr>PowerPoint Presentation</vt:lpstr>
      <vt:lpstr>Missing from the Report</vt:lpstr>
      <vt:lpstr>PowerPoint Presentation</vt:lpstr>
      <vt:lpstr>PowerPoint Presentation</vt:lpstr>
      <vt:lpstr>PowerPoint Presentation</vt:lpstr>
      <vt:lpstr>Adult Drug Use </vt:lpstr>
      <vt:lpstr>Youth Drug Use </vt:lpstr>
      <vt:lpstr>Cannabis</vt:lpstr>
      <vt:lpstr>Bermuda’s Drug Situation:  Drug Market </vt:lpstr>
      <vt:lpstr>Improvement in crime, drug possession  and importation of drugs</vt:lpstr>
      <vt:lpstr>Alcohol and Driving </vt:lpstr>
      <vt:lpstr>Alcohol-Related Offences</vt:lpstr>
      <vt:lpstr>TIPS &amp; LIQUOR LICENCES</vt:lpstr>
      <vt:lpstr>Drug related Health Consequences </vt:lpstr>
      <vt:lpstr>Drug Treatment Admissions</vt:lpstr>
      <vt:lpstr>Drug Control Financing</vt:lpstr>
      <vt:lpstr>PowerPoint Presentation</vt:lpstr>
      <vt:lpstr>PowerPoint Presentation</vt:lpstr>
      <vt:lpstr>BerDIN Data Management System</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Tashema Bholanath</dc:creator>
  <cp:lastModifiedBy>Raynor, Kyla J.</cp:lastModifiedBy>
  <cp:revision>305</cp:revision>
  <cp:lastPrinted>2018-10-18T10:46:24Z</cp:lastPrinted>
  <dcterms:created xsi:type="dcterms:W3CDTF">2017-08-21T15:16:49Z</dcterms:created>
  <dcterms:modified xsi:type="dcterms:W3CDTF">2018-10-18T10:50:13Z</dcterms:modified>
</cp:coreProperties>
</file>